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1"/>
  </p:notesMasterIdLst>
  <p:sldIdLst>
    <p:sldId id="262" r:id="rId3"/>
    <p:sldId id="281" r:id="rId4"/>
    <p:sldId id="263" r:id="rId5"/>
    <p:sldId id="265" r:id="rId6"/>
    <p:sldId id="289" r:id="rId7"/>
    <p:sldId id="268" r:id="rId8"/>
    <p:sldId id="269" r:id="rId9"/>
    <p:sldId id="283" r:id="rId10"/>
    <p:sldId id="270" r:id="rId11"/>
    <p:sldId id="286" r:id="rId12"/>
    <p:sldId id="288" r:id="rId13"/>
    <p:sldId id="272" r:id="rId14"/>
    <p:sldId id="279" r:id="rId15"/>
    <p:sldId id="277" r:id="rId16"/>
    <p:sldId id="280" r:id="rId17"/>
    <p:sldId id="284" r:id="rId18"/>
    <p:sldId id="285" r:id="rId19"/>
    <p:sldId id="278"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ichard Oshowole" initials="RO" lastIdx="0" clrIdx="0">
    <p:extLst>
      <p:ext uri="{19B8F6BF-5375-455C-9EA6-DF929625EA0E}">
        <p15:presenceInfo xmlns:p15="http://schemas.microsoft.com/office/powerpoint/2012/main" userId="Richard Oshowol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434" autoAdjust="0"/>
  </p:normalViewPr>
  <p:slideViewPr>
    <p:cSldViewPr>
      <p:cViewPr varScale="1">
        <p:scale>
          <a:sx n="70" d="100"/>
          <a:sy n="70" d="100"/>
        </p:scale>
        <p:origin x="1386" y="48"/>
      </p:cViewPr>
      <p:guideLst>
        <p:guide orient="horz" pos="2160"/>
        <p:guide pos="2880"/>
      </p:guideLst>
    </p:cSldViewPr>
  </p:slideViewPr>
  <p:notesTextViewPr>
    <p:cViewPr>
      <p:scale>
        <a:sx n="1" d="1"/>
        <a:sy n="1" d="1"/>
      </p:scale>
      <p:origin x="0" y="0"/>
    </p:cViewPr>
  </p:notesTextViewPr>
  <p:sorterViewPr>
    <p:cViewPr>
      <p:scale>
        <a:sx n="118" d="100"/>
        <a:sy n="118"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36CB17-6DE3-4881-8AD3-D21355C50D81}" type="datetimeFigureOut">
              <a:rPr lang="en-US" smtClean="0"/>
              <a:pPr/>
              <a:t>10/24/2018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68E3B4-ABDB-49AA-B3B1-42D0665915F8}" type="slidenum">
              <a:rPr lang="en-US" smtClean="0"/>
              <a:pPr/>
              <a:t>‹#›</a:t>
            </a:fld>
            <a:endParaRPr lang="en-US"/>
          </a:p>
        </p:txBody>
      </p:sp>
    </p:spTree>
    <p:extLst>
      <p:ext uri="{BB962C8B-B14F-4D97-AF65-F5344CB8AC3E}">
        <p14:creationId xmlns:p14="http://schemas.microsoft.com/office/powerpoint/2010/main" val="14987273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203B51D-7977-4118-8226-06D68CCE8066}" type="slidenum">
              <a:rPr lang="en-US" smtClean="0"/>
              <a:pPr/>
              <a:t>14</a:t>
            </a:fld>
            <a:endParaRPr lang="en-US"/>
          </a:p>
        </p:txBody>
      </p:sp>
    </p:spTree>
    <p:extLst>
      <p:ext uri="{BB962C8B-B14F-4D97-AF65-F5344CB8AC3E}">
        <p14:creationId xmlns:p14="http://schemas.microsoft.com/office/powerpoint/2010/main" val="8693230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4744"/>
            <a:ext cx="8062664" cy="1470025"/>
          </a:xfrm>
        </p:spPr>
        <p:txBody>
          <a:bodyPr/>
          <a:lstStyle>
            <a:lvl1pPr algn="l">
              <a:defRPr b="1" i="1"/>
            </a:lvl1pPr>
          </a:lstStyle>
          <a:p>
            <a:r>
              <a:rPr lang="en-US"/>
              <a:t>Click to edit Master title style</a:t>
            </a:r>
            <a:endParaRPr lang="en-GB" dirty="0"/>
          </a:p>
        </p:txBody>
      </p:sp>
      <p:sp>
        <p:nvSpPr>
          <p:cNvPr id="3" name="Subtitle 2"/>
          <p:cNvSpPr>
            <a:spLocks noGrp="1"/>
          </p:cNvSpPr>
          <p:nvPr>
            <p:ph type="subTitle" idx="1"/>
          </p:nvPr>
        </p:nvSpPr>
        <p:spPr>
          <a:xfrm>
            <a:off x="685800" y="2852936"/>
            <a:ext cx="8062664" cy="1152128"/>
          </a:xfrm>
        </p:spPr>
        <p:txBody>
          <a:bodyPr/>
          <a:lstStyle>
            <a:lvl1pPr marL="0" indent="0" algn="l">
              <a:buNone/>
              <a:defRPr i="1">
                <a:solidFill>
                  <a:srgbClr val="00206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6" name="Slide Number Placeholder 5"/>
          <p:cNvSpPr>
            <a:spLocks noGrp="1"/>
          </p:cNvSpPr>
          <p:nvPr>
            <p:ph type="sldNum" sz="quarter" idx="12"/>
          </p:nvPr>
        </p:nvSpPr>
        <p:spPr>
          <a:xfrm>
            <a:off x="8532440" y="6525343"/>
            <a:ext cx="442392" cy="266841"/>
          </a:xfrm>
        </p:spPr>
        <p:txBody>
          <a:bodyPr lIns="0" tIns="0" rIns="0" bIns="0"/>
          <a:lstStyle/>
          <a:p>
            <a:fld id="{B4E6940F-1529-42C9-891F-C4E4250D9265}" type="slidenum">
              <a:rPr lang="en-GB" smtClean="0"/>
              <a:pPr/>
              <a:t>‹#›</a:t>
            </a:fld>
            <a:endParaRPr lang="en-GB"/>
          </a:p>
        </p:txBody>
      </p:sp>
      <p:sp>
        <p:nvSpPr>
          <p:cNvPr id="32" name="Text Placeholder 31"/>
          <p:cNvSpPr>
            <a:spLocks noGrp="1"/>
          </p:cNvSpPr>
          <p:nvPr>
            <p:ph type="body" sz="quarter" idx="13" hasCustomPrompt="1"/>
          </p:nvPr>
        </p:nvSpPr>
        <p:spPr>
          <a:xfrm>
            <a:off x="683568" y="4076998"/>
            <a:ext cx="7272808" cy="648146"/>
          </a:xfrm>
        </p:spPr>
        <p:txBody>
          <a:bodyPr lIns="90000">
            <a:noAutofit/>
          </a:bodyPr>
          <a:lstStyle>
            <a:lvl1pPr marL="0" indent="0" algn="l">
              <a:buFontTx/>
              <a:buNone/>
              <a:defRPr lang="en-GB" sz="2400" b="1" i="1" kern="1200" dirty="0">
                <a:solidFill>
                  <a:srgbClr val="002060"/>
                </a:solidFill>
                <a:latin typeface="+mn-lt"/>
                <a:ea typeface="+mn-ea"/>
                <a:cs typeface="+mn-cs"/>
              </a:defRPr>
            </a:lvl1pPr>
            <a:lvl2pPr marL="457200" indent="0">
              <a:buFontTx/>
              <a:buNone/>
              <a:defRPr sz="2400" i="1">
                <a:solidFill>
                  <a:schemeClr val="bg1">
                    <a:lumMod val="50000"/>
                  </a:schemeClr>
                </a:solidFill>
              </a:defRPr>
            </a:lvl2pPr>
            <a:lvl3pPr marL="914400" indent="0">
              <a:buFontTx/>
              <a:buNone/>
              <a:defRPr sz="2400" i="1">
                <a:solidFill>
                  <a:schemeClr val="bg1">
                    <a:lumMod val="50000"/>
                  </a:schemeClr>
                </a:solidFill>
              </a:defRPr>
            </a:lvl3pPr>
            <a:lvl4pPr marL="1371600" indent="0">
              <a:buFontTx/>
              <a:buNone/>
              <a:defRPr sz="2400" i="1">
                <a:solidFill>
                  <a:schemeClr val="bg1">
                    <a:lumMod val="50000"/>
                  </a:schemeClr>
                </a:solidFill>
              </a:defRPr>
            </a:lvl4pPr>
            <a:lvl5pPr>
              <a:buFontTx/>
              <a:buNone/>
              <a:defRPr sz="2400" i="1">
                <a:solidFill>
                  <a:schemeClr val="bg1">
                    <a:lumMod val="50000"/>
                  </a:schemeClr>
                </a:solidFill>
              </a:defRPr>
            </a:lvl5pPr>
          </a:lstStyle>
          <a:p>
            <a:pPr lvl="0"/>
            <a:r>
              <a:rPr lang="en-GB" dirty="0"/>
              <a:t>Name of presenter</a:t>
            </a:r>
          </a:p>
        </p:txBody>
      </p:sp>
      <p:sp>
        <p:nvSpPr>
          <p:cNvPr id="37" name="Text Placeholder 31"/>
          <p:cNvSpPr>
            <a:spLocks noGrp="1"/>
          </p:cNvSpPr>
          <p:nvPr>
            <p:ph type="body" sz="quarter" idx="14" hasCustomPrompt="1"/>
          </p:nvPr>
        </p:nvSpPr>
        <p:spPr>
          <a:xfrm>
            <a:off x="683568" y="4725144"/>
            <a:ext cx="7272808" cy="648146"/>
          </a:xfrm>
        </p:spPr>
        <p:txBody>
          <a:bodyPr lIns="90000">
            <a:noAutofit/>
          </a:bodyPr>
          <a:lstStyle>
            <a:lvl1pPr marL="0" indent="0" algn="l">
              <a:buFontTx/>
              <a:buNone/>
              <a:defRPr lang="en-GB" sz="2400" b="0" i="1" kern="1200" dirty="0">
                <a:solidFill>
                  <a:srgbClr val="002060"/>
                </a:solidFill>
                <a:latin typeface="+mn-lt"/>
                <a:ea typeface="+mn-ea"/>
                <a:cs typeface="+mn-cs"/>
              </a:defRPr>
            </a:lvl1pPr>
            <a:lvl2pPr marL="457200" indent="0">
              <a:buFontTx/>
              <a:buNone/>
              <a:defRPr sz="2400" i="1">
                <a:solidFill>
                  <a:schemeClr val="bg1">
                    <a:lumMod val="50000"/>
                  </a:schemeClr>
                </a:solidFill>
              </a:defRPr>
            </a:lvl2pPr>
            <a:lvl3pPr marL="914400" indent="0">
              <a:buFontTx/>
              <a:buNone/>
              <a:defRPr sz="2400" i="1">
                <a:solidFill>
                  <a:schemeClr val="bg1">
                    <a:lumMod val="50000"/>
                  </a:schemeClr>
                </a:solidFill>
              </a:defRPr>
            </a:lvl3pPr>
            <a:lvl4pPr marL="1371600" indent="0">
              <a:buFontTx/>
              <a:buNone/>
              <a:defRPr sz="2400" i="1">
                <a:solidFill>
                  <a:schemeClr val="bg1">
                    <a:lumMod val="50000"/>
                  </a:schemeClr>
                </a:solidFill>
              </a:defRPr>
            </a:lvl4pPr>
            <a:lvl5pPr>
              <a:buFontTx/>
              <a:buNone/>
              <a:defRPr sz="2400" i="1">
                <a:solidFill>
                  <a:schemeClr val="bg1">
                    <a:lumMod val="50000"/>
                  </a:schemeClr>
                </a:solidFill>
              </a:defRPr>
            </a:lvl5pPr>
          </a:lstStyle>
          <a:p>
            <a:pPr lvl="0"/>
            <a:r>
              <a:rPr lang="en-GB" dirty="0"/>
              <a:t>Date</a:t>
            </a:r>
          </a:p>
        </p:txBody>
      </p:sp>
    </p:spTree>
    <p:extLst>
      <p:ext uri="{BB962C8B-B14F-4D97-AF65-F5344CB8AC3E}">
        <p14:creationId xmlns:p14="http://schemas.microsoft.com/office/powerpoint/2010/main" val="6028836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B4E6940F-1529-42C9-891F-C4E4250D9265}" type="slidenum">
              <a:rPr lang="en-GB" smtClean="0"/>
              <a:pPr/>
              <a:t>‹#›</a:t>
            </a:fld>
            <a:endParaRPr lang="en-GB"/>
          </a:p>
        </p:txBody>
      </p:sp>
    </p:spTree>
    <p:extLst>
      <p:ext uri="{BB962C8B-B14F-4D97-AF65-F5344CB8AC3E}">
        <p14:creationId xmlns:p14="http://schemas.microsoft.com/office/powerpoint/2010/main" val="889469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B4E6940F-1529-42C9-891F-C4E4250D9265}" type="slidenum">
              <a:rPr lang="en-GB" smtClean="0"/>
              <a:pPr/>
              <a:t>‹#›</a:t>
            </a:fld>
            <a:endParaRPr lang="en-GB"/>
          </a:p>
        </p:txBody>
      </p:sp>
    </p:spTree>
    <p:extLst>
      <p:ext uri="{BB962C8B-B14F-4D97-AF65-F5344CB8AC3E}">
        <p14:creationId xmlns:p14="http://schemas.microsoft.com/office/powerpoint/2010/main" val="4258242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57F77CE-D0FF-4BC3-BA60-B14B8B5ED5C0}" type="datetimeFigureOut">
              <a:rPr lang="en-US" smtClean="0"/>
              <a:pPr/>
              <a:t>10/24/2018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2B79EE-1966-41B0-B6E9-B355E58B145D}" type="slidenum">
              <a:rPr lang="en-US" smtClean="0"/>
              <a:pPr/>
              <a:t>‹#›</a:t>
            </a:fld>
            <a:endParaRPr lang="en-US"/>
          </a:p>
        </p:txBody>
      </p:sp>
    </p:spTree>
    <p:extLst>
      <p:ext uri="{BB962C8B-B14F-4D97-AF65-F5344CB8AC3E}">
        <p14:creationId xmlns:p14="http://schemas.microsoft.com/office/powerpoint/2010/main" val="12066339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57F77CE-D0FF-4BC3-BA60-B14B8B5ED5C0}" type="datetimeFigureOut">
              <a:rPr lang="en-US" smtClean="0"/>
              <a:pPr/>
              <a:t>10/24/2018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2B79EE-1966-41B0-B6E9-B355E58B145D}" type="slidenum">
              <a:rPr lang="en-US" smtClean="0"/>
              <a:pPr/>
              <a:t>‹#›</a:t>
            </a:fld>
            <a:endParaRPr lang="en-US"/>
          </a:p>
        </p:txBody>
      </p:sp>
    </p:spTree>
    <p:extLst>
      <p:ext uri="{BB962C8B-B14F-4D97-AF65-F5344CB8AC3E}">
        <p14:creationId xmlns:p14="http://schemas.microsoft.com/office/powerpoint/2010/main" val="28558896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57F77CE-D0FF-4BC3-BA60-B14B8B5ED5C0}" type="datetimeFigureOut">
              <a:rPr lang="en-US" smtClean="0"/>
              <a:pPr/>
              <a:t>10/24/2018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2B79EE-1966-41B0-B6E9-B355E58B145D}" type="slidenum">
              <a:rPr lang="en-US" smtClean="0"/>
              <a:pPr/>
              <a:t>‹#›</a:t>
            </a:fld>
            <a:endParaRPr lang="en-US"/>
          </a:p>
        </p:txBody>
      </p:sp>
    </p:spTree>
    <p:extLst>
      <p:ext uri="{BB962C8B-B14F-4D97-AF65-F5344CB8AC3E}">
        <p14:creationId xmlns:p14="http://schemas.microsoft.com/office/powerpoint/2010/main" val="20646154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57F77CE-D0FF-4BC3-BA60-B14B8B5ED5C0}" type="datetimeFigureOut">
              <a:rPr lang="en-US" smtClean="0"/>
              <a:pPr/>
              <a:t>10/24/2018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2B79EE-1966-41B0-B6E9-B355E58B145D}" type="slidenum">
              <a:rPr lang="en-US" smtClean="0"/>
              <a:pPr/>
              <a:t>‹#›</a:t>
            </a:fld>
            <a:endParaRPr lang="en-US"/>
          </a:p>
        </p:txBody>
      </p:sp>
    </p:spTree>
    <p:extLst>
      <p:ext uri="{BB962C8B-B14F-4D97-AF65-F5344CB8AC3E}">
        <p14:creationId xmlns:p14="http://schemas.microsoft.com/office/powerpoint/2010/main" val="25311095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57F77CE-D0FF-4BC3-BA60-B14B8B5ED5C0}" type="datetimeFigureOut">
              <a:rPr lang="en-US" smtClean="0"/>
              <a:pPr/>
              <a:t>10/24/2018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2B79EE-1966-41B0-B6E9-B355E58B145D}" type="slidenum">
              <a:rPr lang="en-US" smtClean="0"/>
              <a:pPr/>
              <a:t>‹#›</a:t>
            </a:fld>
            <a:endParaRPr lang="en-US"/>
          </a:p>
        </p:txBody>
      </p:sp>
    </p:spTree>
    <p:extLst>
      <p:ext uri="{BB962C8B-B14F-4D97-AF65-F5344CB8AC3E}">
        <p14:creationId xmlns:p14="http://schemas.microsoft.com/office/powerpoint/2010/main" val="2435836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57F77CE-D0FF-4BC3-BA60-B14B8B5ED5C0}" type="datetimeFigureOut">
              <a:rPr lang="en-US" smtClean="0"/>
              <a:pPr/>
              <a:t>10/24/2018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2B79EE-1966-41B0-B6E9-B355E58B145D}" type="slidenum">
              <a:rPr lang="en-US" smtClean="0"/>
              <a:pPr/>
              <a:t>‹#›</a:t>
            </a:fld>
            <a:endParaRPr lang="en-US"/>
          </a:p>
        </p:txBody>
      </p:sp>
    </p:spTree>
    <p:extLst>
      <p:ext uri="{BB962C8B-B14F-4D97-AF65-F5344CB8AC3E}">
        <p14:creationId xmlns:p14="http://schemas.microsoft.com/office/powerpoint/2010/main" val="305684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7F77CE-D0FF-4BC3-BA60-B14B8B5ED5C0}" type="datetimeFigureOut">
              <a:rPr lang="en-US" smtClean="0"/>
              <a:pPr/>
              <a:t>10/24/2018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2B79EE-1966-41B0-B6E9-B355E58B145D}" type="slidenum">
              <a:rPr lang="en-US" smtClean="0"/>
              <a:pPr/>
              <a:t>‹#›</a:t>
            </a:fld>
            <a:endParaRPr lang="en-US"/>
          </a:p>
        </p:txBody>
      </p:sp>
    </p:spTree>
    <p:extLst>
      <p:ext uri="{BB962C8B-B14F-4D97-AF65-F5344CB8AC3E}">
        <p14:creationId xmlns:p14="http://schemas.microsoft.com/office/powerpoint/2010/main" val="10351189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57F77CE-D0FF-4BC3-BA60-B14B8B5ED5C0}" type="datetimeFigureOut">
              <a:rPr lang="en-US" smtClean="0"/>
              <a:pPr/>
              <a:t>10/24/2018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2B79EE-1966-41B0-B6E9-B355E58B145D}" type="slidenum">
              <a:rPr lang="en-US" smtClean="0"/>
              <a:pPr/>
              <a:t>‹#›</a:t>
            </a:fld>
            <a:endParaRPr lang="en-US"/>
          </a:p>
        </p:txBody>
      </p:sp>
    </p:spTree>
    <p:extLst>
      <p:ext uri="{BB962C8B-B14F-4D97-AF65-F5344CB8AC3E}">
        <p14:creationId xmlns:p14="http://schemas.microsoft.com/office/powerpoint/2010/main" val="3719550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Slide Number Placeholder 7"/>
          <p:cNvSpPr>
            <a:spLocks noGrp="1"/>
          </p:cNvSpPr>
          <p:nvPr>
            <p:ph type="sldNum" sz="quarter" idx="11"/>
          </p:nvPr>
        </p:nvSpPr>
        <p:spPr/>
        <p:txBody>
          <a:bodyPr/>
          <a:lstStyle/>
          <a:p>
            <a:fld id="{B4E6940F-1529-42C9-891F-C4E4250D9265}" type="slidenum">
              <a:rPr lang="en-GB" smtClean="0"/>
              <a:pPr/>
              <a:t>‹#›</a:t>
            </a:fld>
            <a:endParaRPr lang="en-GB" dirty="0"/>
          </a:p>
        </p:txBody>
      </p:sp>
    </p:spTree>
    <p:extLst>
      <p:ext uri="{BB962C8B-B14F-4D97-AF65-F5344CB8AC3E}">
        <p14:creationId xmlns:p14="http://schemas.microsoft.com/office/powerpoint/2010/main" val="15104103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57F77CE-D0FF-4BC3-BA60-B14B8B5ED5C0}" type="datetimeFigureOut">
              <a:rPr lang="en-US" smtClean="0"/>
              <a:pPr/>
              <a:t>10/24/2018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2B79EE-1966-41B0-B6E9-B355E58B145D}" type="slidenum">
              <a:rPr lang="en-US" smtClean="0"/>
              <a:pPr/>
              <a:t>‹#›</a:t>
            </a:fld>
            <a:endParaRPr lang="en-US"/>
          </a:p>
        </p:txBody>
      </p:sp>
    </p:spTree>
    <p:extLst>
      <p:ext uri="{BB962C8B-B14F-4D97-AF65-F5344CB8AC3E}">
        <p14:creationId xmlns:p14="http://schemas.microsoft.com/office/powerpoint/2010/main" val="21657368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57F77CE-D0FF-4BC3-BA60-B14B8B5ED5C0}" type="datetimeFigureOut">
              <a:rPr lang="en-US" smtClean="0"/>
              <a:pPr/>
              <a:t>10/24/2018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2B79EE-1966-41B0-B6E9-B355E58B145D}" type="slidenum">
              <a:rPr lang="en-US" smtClean="0"/>
              <a:pPr/>
              <a:t>‹#›</a:t>
            </a:fld>
            <a:endParaRPr lang="en-US"/>
          </a:p>
        </p:txBody>
      </p:sp>
    </p:spTree>
    <p:extLst>
      <p:ext uri="{BB962C8B-B14F-4D97-AF65-F5344CB8AC3E}">
        <p14:creationId xmlns:p14="http://schemas.microsoft.com/office/powerpoint/2010/main" val="1161364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57F77CE-D0FF-4BC3-BA60-B14B8B5ED5C0}" type="datetimeFigureOut">
              <a:rPr lang="en-US" smtClean="0"/>
              <a:pPr/>
              <a:t>10/24/2018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2B79EE-1966-41B0-B6E9-B355E58B145D}" type="slidenum">
              <a:rPr lang="en-US" smtClean="0"/>
              <a:pPr/>
              <a:t>‹#›</a:t>
            </a:fld>
            <a:endParaRPr lang="en-US"/>
          </a:p>
        </p:txBody>
      </p:sp>
    </p:spTree>
    <p:extLst>
      <p:ext uri="{BB962C8B-B14F-4D97-AF65-F5344CB8AC3E}">
        <p14:creationId xmlns:p14="http://schemas.microsoft.com/office/powerpoint/2010/main" val="616117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B4E6940F-1529-42C9-891F-C4E4250D9265}" type="slidenum">
              <a:rPr lang="en-GB" smtClean="0"/>
              <a:pPr/>
              <a:t>‹#›</a:t>
            </a:fld>
            <a:endParaRPr lang="en-GB"/>
          </a:p>
        </p:txBody>
      </p:sp>
    </p:spTree>
    <p:extLst>
      <p:ext uri="{BB962C8B-B14F-4D97-AF65-F5344CB8AC3E}">
        <p14:creationId xmlns:p14="http://schemas.microsoft.com/office/powerpoint/2010/main" val="3692235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B4E6940F-1529-42C9-891F-C4E4250D9265}" type="slidenum">
              <a:rPr lang="en-GB" smtClean="0"/>
              <a:pPr/>
              <a:t>‹#›</a:t>
            </a:fld>
            <a:endParaRPr lang="en-GB"/>
          </a:p>
        </p:txBody>
      </p:sp>
    </p:spTree>
    <p:extLst>
      <p:ext uri="{BB962C8B-B14F-4D97-AF65-F5344CB8AC3E}">
        <p14:creationId xmlns:p14="http://schemas.microsoft.com/office/powerpoint/2010/main" val="3379670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lstStyle/>
          <a:p>
            <a:fld id="{B4E6940F-1529-42C9-891F-C4E4250D9265}" type="slidenum">
              <a:rPr lang="en-GB" smtClean="0"/>
              <a:pPr/>
              <a:t>‹#›</a:t>
            </a:fld>
            <a:endParaRPr lang="en-GB"/>
          </a:p>
        </p:txBody>
      </p:sp>
    </p:spTree>
    <p:extLst>
      <p:ext uri="{BB962C8B-B14F-4D97-AF65-F5344CB8AC3E}">
        <p14:creationId xmlns:p14="http://schemas.microsoft.com/office/powerpoint/2010/main" val="1729454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B4E6940F-1529-42C9-891F-C4E4250D9265}" type="slidenum">
              <a:rPr lang="en-GB" smtClean="0"/>
              <a:pPr/>
              <a:t>‹#›</a:t>
            </a:fld>
            <a:endParaRPr lang="en-GB"/>
          </a:p>
        </p:txBody>
      </p:sp>
    </p:spTree>
    <p:extLst>
      <p:ext uri="{BB962C8B-B14F-4D97-AF65-F5344CB8AC3E}">
        <p14:creationId xmlns:p14="http://schemas.microsoft.com/office/powerpoint/2010/main" val="21528260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4E6940F-1529-42C9-891F-C4E4250D9265}" type="slidenum">
              <a:rPr lang="en-GB" smtClean="0"/>
              <a:pPr/>
              <a:t>‹#›</a:t>
            </a:fld>
            <a:endParaRPr lang="en-GB"/>
          </a:p>
        </p:txBody>
      </p:sp>
    </p:spTree>
    <p:extLst>
      <p:ext uri="{BB962C8B-B14F-4D97-AF65-F5344CB8AC3E}">
        <p14:creationId xmlns:p14="http://schemas.microsoft.com/office/powerpoint/2010/main" val="1444853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4E6940F-1529-42C9-891F-C4E4250D9265}" type="slidenum">
              <a:rPr lang="en-GB" smtClean="0"/>
              <a:pPr/>
              <a:t>‹#›</a:t>
            </a:fld>
            <a:endParaRPr lang="en-GB"/>
          </a:p>
        </p:txBody>
      </p:sp>
    </p:spTree>
    <p:extLst>
      <p:ext uri="{BB962C8B-B14F-4D97-AF65-F5344CB8AC3E}">
        <p14:creationId xmlns:p14="http://schemas.microsoft.com/office/powerpoint/2010/main" val="15149119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4E6940F-1529-42C9-891F-C4E4250D9265}" type="slidenum">
              <a:rPr lang="en-GB" smtClean="0"/>
              <a:pPr/>
              <a:t>‹#›</a:t>
            </a:fld>
            <a:endParaRPr lang="en-GB"/>
          </a:p>
        </p:txBody>
      </p:sp>
    </p:spTree>
    <p:extLst>
      <p:ext uri="{BB962C8B-B14F-4D97-AF65-F5344CB8AC3E}">
        <p14:creationId xmlns:p14="http://schemas.microsoft.com/office/powerpoint/2010/main" val="602547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4"/>
          </p:nvPr>
        </p:nvSpPr>
        <p:spPr>
          <a:xfrm>
            <a:off x="8604448" y="6462880"/>
            <a:ext cx="53955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E6940F-1529-42C9-891F-C4E4250D9265}" type="slidenum">
              <a:rPr lang="en-GB" smtClean="0"/>
              <a:pPr/>
              <a:t>‹#›</a:t>
            </a:fld>
            <a:endParaRPr lang="en-GB" dirty="0"/>
          </a:p>
        </p:txBody>
      </p:sp>
      <p:sp>
        <p:nvSpPr>
          <p:cNvPr id="10" name="TextBox 9"/>
          <p:cNvSpPr txBox="1"/>
          <p:nvPr userDrawn="1"/>
        </p:nvSpPr>
        <p:spPr>
          <a:xfrm>
            <a:off x="3505200" y="6172200"/>
            <a:ext cx="4876800" cy="707886"/>
          </a:xfrm>
          <a:prstGeom prst="rect">
            <a:avLst/>
          </a:prstGeom>
          <a:noFill/>
        </p:spPr>
        <p:txBody>
          <a:bodyPr wrap="square" rtlCol="0">
            <a:spAutoFit/>
          </a:bodyPr>
          <a:lstStyle/>
          <a:p>
            <a:r>
              <a:rPr lang="en-GB" sz="2000" b="1" kern="1200" dirty="0">
                <a:solidFill>
                  <a:schemeClr val="accent2">
                    <a:lumMod val="50000"/>
                  </a:schemeClr>
                </a:solidFill>
                <a:effectLst/>
                <a:latin typeface="Maiandra GD" panose="020E0502030308020204" pitchFamily="34" charset="0"/>
                <a:ea typeface="+mn-ea"/>
                <a:cs typeface="Times New Roman" panose="02020603050405020304" pitchFamily="18" charset="0"/>
              </a:rPr>
              <a:t>Accelerating Private and Public Investment in Infrastructure Component (APPIIC)</a:t>
            </a:r>
          </a:p>
        </p:txBody>
      </p:sp>
      <p:sp>
        <p:nvSpPr>
          <p:cNvPr id="18" name="Right Triangle 17"/>
          <p:cNvSpPr/>
          <p:nvPr/>
        </p:nvSpPr>
        <p:spPr>
          <a:xfrm flipV="1">
            <a:off x="0" y="6144592"/>
            <a:ext cx="2123728" cy="720000"/>
          </a:xfrm>
          <a:prstGeom prst="rtTriangle">
            <a:avLst/>
          </a:prstGeom>
          <a:gradFill flip="none" rotWithShape="1">
            <a:gsLst>
              <a:gs pos="0">
                <a:schemeClr val="accent1"/>
              </a:gs>
              <a:gs pos="100000">
                <a:schemeClr val="accent1">
                  <a:lumMod val="25000"/>
                  <a:lumOff val="75000"/>
                </a:schemeClr>
              </a:gs>
            </a:gsLst>
            <a:lin ang="0" scaled="0"/>
            <a:tileRect/>
          </a:gradFill>
        </p:spPr>
        <p:style>
          <a:lnRef idx="0">
            <a:schemeClr val="dk1"/>
          </a:lnRef>
          <a:fillRef idx="3">
            <a:schemeClr val="dk1"/>
          </a:fillRef>
          <a:effectRef idx="3">
            <a:schemeClr val="dk1"/>
          </a:effectRef>
          <a:fontRef idx="minor">
            <a:schemeClr val="lt1"/>
          </a:fontRef>
        </p:style>
        <p:txBody>
          <a:bodyPr rtlCol="0" anchor="ctr"/>
          <a:lstStyle/>
          <a:p>
            <a:pPr algn="ctr"/>
            <a:endParaRPr lang="en-GB"/>
          </a:p>
        </p:txBody>
      </p:sp>
      <p:cxnSp>
        <p:nvCxnSpPr>
          <p:cNvPr id="17" name="Straight Connector 16"/>
          <p:cNvCxnSpPr/>
          <p:nvPr/>
        </p:nvCxnSpPr>
        <p:spPr>
          <a:xfrm>
            <a:off x="0" y="6138000"/>
            <a:ext cx="9144000" cy="0"/>
          </a:xfrm>
          <a:prstGeom prst="line">
            <a:avLst/>
          </a:prstGeom>
        </p:spPr>
        <p:style>
          <a:lnRef idx="3">
            <a:schemeClr val="dk1"/>
          </a:lnRef>
          <a:fillRef idx="0">
            <a:schemeClr val="dk1"/>
          </a:fillRef>
          <a:effectRef idx="2">
            <a:schemeClr val="dk1"/>
          </a:effectRef>
          <a:fontRef idx="minor">
            <a:schemeClr val="tx1"/>
          </a:fontRef>
        </p:style>
      </p:cxnSp>
      <p:sp>
        <p:nvSpPr>
          <p:cNvPr id="11" name="Text Box 4076"/>
          <p:cNvSpPr txBox="1">
            <a:spLocks noChangeArrowheads="1"/>
          </p:cNvSpPr>
          <p:nvPr userDrawn="1"/>
        </p:nvSpPr>
        <p:spPr bwMode="auto">
          <a:xfrm>
            <a:off x="2286000" y="6172200"/>
            <a:ext cx="1295400" cy="5746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marL="0" marR="0" algn="l">
              <a:spcBef>
                <a:spcPts val="0"/>
              </a:spcBef>
              <a:spcAft>
                <a:spcPts val="0"/>
              </a:spcAft>
            </a:pPr>
            <a:r>
              <a:rPr lang="en-GB" sz="4800" b="1" dirty="0" err="1">
                <a:solidFill>
                  <a:schemeClr val="accent2">
                    <a:lumMod val="50000"/>
                  </a:schemeClr>
                </a:solidFill>
                <a:effectLst/>
                <a:latin typeface="Maiandra GD" panose="020E0502030308020204" pitchFamily="34" charset="0"/>
                <a:cs typeface="Times New Roman" panose="02020603050405020304" pitchFamily="18" charset="0"/>
              </a:rPr>
              <a:t>AiiN</a:t>
            </a:r>
            <a:endParaRPr lang="en-US" sz="1400" b="1" dirty="0">
              <a:solidFill>
                <a:schemeClr val="accent2">
                  <a:lumMod val="50000"/>
                </a:schemeClr>
              </a:solidFill>
              <a:effectLst/>
              <a:latin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29724623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Wingdings" pitchFamily="2" charset="2"/>
        <a:buChar char="v"/>
        <a:defRPr sz="3200" kern="1200">
          <a:solidFill>
            <a:schemeClr val="tx1"/>
          </a:solidFill>
          <a:latin typeface="+mn-lt"/>
          <a:ea typeface="+mn-ea"/>
          <a:cs typeface="+mn-cs"/>
        </a:defRPr>
      </a:lvl1pPr>
      <a:lvl2pPr marL="742950" indent="-285750" algn="l" defTabSz="914400" rtl="0" eaLnBrk="1" latinLnBrk="0" hangingPunct="1">
        <a:spcBef>
          <a:spcPct val="20000"/>
        </a:spcBef>
        <a:buSzPct val="75000"/>
        <a:buFont typeface="Wingdings" pitchFamily="2" charset="2"/>
        <a:buChar char="q"/>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002060"/>
        </a:buClr>
        <a:buSzPct val="90000"/>
        <a:buFont typeface="Wingdings" pitchFamily="2" charset="2"/>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SzPct val="90000"/>
        <a:buFont typeface="Arial" pitchFamily="34" charset="0"/>
        <a:buChar char="•"/>
        <a:defRPr sz="2000" kern="1200">
          <a:solidFill>
            <a:schemeClr val="tx1"/>
          </a:solidFill>
          <a:latin typeface="+mn-lt"/>
          <a:ea typeface="+mn-ea"/>
          <a:cs typeface="+mn-cs"/>
        </a:defRPr>
      </a:lvl4pPr>
      <a:lvl5pPr marL="1828800" indent="0" algn="l" defTabSz="914400" rtl="0" eaLnBrk="1" latinLnBrk="0" hangingPunct="1">
        <a:spcBef>
          <a:spcPct val="20000"/>
        </a:spcBef>
        <a:buSzPct val="75000"/>
        <a:buFont typeface="Wingdings" pitchFamily="2" charset="2"/>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7F77CE-D0FF-4BC3-BA60-B14B8B5ED5C0}" type="datetimeFigureOut">
              <a:rPr lang="en-US" smtClean="0"/>
              <a:pPr/>
              <a:t>10/24/2018</a:t>
            </a:fld>
            <a:endParaRPr 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2B79EE-1966-41B0-B6E9-B355E58B145D}" type="slidenum">
              <a:rPr lang="en-US" smtClean="0"/>
              <a:pPr/>
              <a:t>‹#›</a:t>
            </a:fld>
            <a:endParaRPr lang="en-US"/>
          </a:p>
        </p:txBody>
      </p:sp>
    </p:spTree>
    <p:extLst>
      <p:ext uri="{BB962C8B-B14F-4D97-AF65-F5344CB8AC3E}">
        <p14:creationId xmlns:p14="http://schemas.microsoft.com/office/powerpoint/2010/main" val="19820786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effectLst>
                  <a:outerShdw blurRad="38100" dist="38100" dir="2700000" algn="tl">
                    <a:srgbClr val="000000">
                      <a:alpha val="43137"/>
                    </a:srgbClr>
                  </a:outerShdw>
                </a:effectLst>
              </a:rPr>
              <a:t>FOREST CLEARANCE AND REPLACEMENT IN BRIEF</a:t>
            </a:r>
          </a:p>
        </p:txBody>
      </p:sp>
      <p:sp>
        <p:nvSpPr>
          <p:cNvPr id="4" name="TextBox 3"/>
          <p:cNvSpPr txBox="1"/>
          <p:nvPr/>
        </p:nvSpPr>
        <p:spPr>
          <a:xfrm>
            <a:off x="3048000" y="5715000"/>
            <a:ext cx="4876800" cy="369332"/>
          </a:xfrm>
          <a:prstGeom prst="rect">
            <a:avLst/>
          </a:prstGeom>
          <a:noFill/>
        </p:spPr>
        <p:txBody>
          <a:bodyPr wrap="square" rtlCol="0">
            <a:spAutoFit/>
          </a:bodyPr>
          <a:lstStyle/>
          <a:p>
            <a:r>
              <a:rPr lang="en-US" b="1" dirty="0"/>
              <a:t>UDAY R. SHARMA, PhD, Consultant</a:t>
            </a:r>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62000" y="1600200"/>
            <a:ext cx="7391399" cy="3962399"/>
          </a:xfrm>
        </p:spPr>
      </p:pic>
    </p:spTree>
    <p:extLst>
      <p:ext uri="{BB962C8B-B14F-4D97-AF65-F5344CB8AC3E}">
        <p14:creationId xmlns:p14="http://schemas.microsoft.com/office/powerpoint/2010/main" val="3401828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643" y="228600"/>
            <a:ext cx="8229600" cy="1143000"/>
          </a:xfrm>
        </p:spPr>
        <p:txBody>
          <a:bodyPr>
            <a:normAutofit/>
          </a:bodyPr>
          <a:lstStyle/>
          <a:p>
            <a:r>
              <a:rPr lang="en-US" sz="4000" dirty="0"/>
              <a:t>DEVELOPER PAYS</a:t>
            </a:r>
          </a:p>
        </p:txBody>
      </p:sp>
      <p:sp>
        <p:nvSpPr>
          <p:cNvPr id="3" name="Content Placeholder 2"/>
          <p:cNvSpPr>
            <a:spLocks noGrp="1"/>
          </p:cNvSpPr>
          <p:nvPr>
            <p:ph idx="1"/>
          </p:nvPr>
        </p:nvSpPr>
        <p:spPr>
          <a:xfrm>
            <a:off x="457200" y="1600200"/>
            <a:ext cx="8458200" cy="4525963"/>
          </a:xfrm>
        </p:spPr>
        <p:style>
          <a:lnRef idx="2">
            <a:schemeClr val="accent6"/>
          </a:lnRef>
          <a:fillRef idx="1">
            <a:schemeClr val="lt1"/>
          </a:fillRef>
          <a:effectRef idx="0">
            <a:schemeClr val="accent6"/>
          </a:effectRef>
          <a:fontRef idx="minor">
            <a:schemeClr val="dk1"/>
          </a:fontRef>
        </p:style>
        <p:txBody>
          <a:bodyPr/>
          <a:lstStyle/>
          <a:p>
            <a:r>
              <a:rPr lang="en-US" dirty="0"/>
              <a:t>NPV + Lease/year + Cost of compensatory plantation + 5 years of management</a:t>
            </a:r>
          </a:p>
          <a:p>
            <a:r>
              <a:rPr lang="en-US" dirty="0"/>
              <a:t>NPV is X5 for NP/Reserves; X2 CA</a:t>
            </a:r>
          </a:p>
          <a:p>
            <a:r>
              <a:rPr lang="en-US" dirty="0"/>
              <a:t>Destructive project pays more:</a:t>
            </a:r>
          </a:p>
          <a:p>
            <a:pPr marL="0" indent="0">
              <a:buNone/>
            </a:pPr>
            <a:r>
              <a:rPr lang="en-US" dirty="0"/>
              <a:t> </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
        <p:nvSpPr>
          <p:cNvPr id="4" name="Rectangle 3"/>
          <p:cNvSpPr/>
          <p:nvPr/>
        </p:nvSpPr>
        <p:spPr>
          <a:xfrm>
            <a:off x="5410200" y="4114800"/>
            <a:ext cx="2514600" cy="1676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Rectangle 4"/>
          <p:cNvSpPr/>
          <p:nvPr/>
        </p:nvSpPr>
        <p:spPr>
          <a:xfrm>
            <a:off x="1143000" y="4114800"/>
            <a:ext cx="2819400" cy="1676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Rectangle 6"/>
          <p:cNvSpPr/>
          <p:nvPr/>
        </p:nvSpPr>
        <p:spPr>
          <a:xfrm>
            <a:off x="2057400" y="4572000"/>
            <a:ext cx="9144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5 ha</a:t>
            </a:r>
          </a:p>
        </p:txBody>
      </p:sp>
      <p:sp>
        <p:nvSpPr>
          <p:cNvPr id="8" name="Rectangle 7"/>
          <p:cNvSpPr/>
          <p:nvPr/>
        </p:nvSpPr>
        <p:spPr>
          <a:xfrm>
            <a:off x="2362200" y="4841544"/>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048000" y="4114800"/>
            <a:ext cx="9144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100 ha</a:t>
            </a:r>
            <a:endParaRPr lang="en-US" sz="1400" dirty="0"/>
          </a:p>
        </p:txBody>
      </p:sp>
      <p:sp>
        <p:nvSpPr>
          <p:cNvPr id="10" name="Rectangle 9"/>
          <p:cNvSpPr/>
          <p:nvPr/>
        </p:nvSpPr>
        <p:spPr>
          <a:xfrm>
            <a:off x="7010400" y="4114800"/>
            <a:ext cx="9144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100 ha</a:t>
            </a:r>
            <a:endParaRPr lang="en-US" sz="1400" dirty="0"/>
          </a:p>
        </p:txBody>
      </p:sp>
      <p:sp>
        <p:nvSpPr>
          <p:cNvPr id="11" name="Rounded Rectangle 10"/>
          <p:cNvSpPr/>
          <p:nvPr/>
        </p:nvSpPr>
        <p:spPr>
          <a:xfrm>
            <a:off x="5562600" y="4419600"/>
            <a:ext cx="22098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80 ha</a:t>
            </a:r>
          </a:p>
        </p:txBody>
      </p:sp>
      <p:sp>
        <p:nvSpPr>
          <p:cNvPr id="12" name="Rectangle 11"/>
          <p:cNvSpPr/>
          <p:nvPr/>
        </p:nvSpPr>
        <p:spPr>
          <a:xfrm>
            <a:off x="1828800" y="3810000"/>
            <a:ext cx="15240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Hydro power</a:t>
            </a:r>
          </a:p>
        </p:txBody>
      </p:sp>
      <p:sp>
        <p:nvSpPr>
          <p:cNvPr id="13" name="Rectangle 12"/>
          <p:cNvSpPr/>
          <p:nvPr/>
        </p:nvSpPr>
        <p:spPr>
          <a:xfrm>
            <a:off x="5867400" y="3810000"/>
            <a:ext cx="15240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Cement</a:t>
            </a:r>
          </a:p>
        </p:txBody>
      </p:sp>
    </p:spTree>
    <p:extLst>
      <p:ext uri="{BB962C8B-B14F-4D97-AF65-F5344CB8AC3E}">
        <p14:creationId xmlns:p14="http://schemas.microsoft.com/office/powerpoint/2010/main" val="33872859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Autofit/>
          </a:bodyPr>
          <a:lstStyle/>
          <a:p>
            <a:r>
              <a:rPr lang="en-US" sz="4000" dirty="0"/>
              <a:t> Suggested Mechanism</a:t>
            </a:r>
          </a:p>
        </p:txBody>
      </p:sp>
      <p:grpSp>
        <p:nvGrpSpPr>
          <p:cNvPr id="4" name="Group 25"/>
          <p:cNvGrpSpPr>
            <a:grpSpLocks/>
          </p:cNvGrpSpPr>
          <p:nvPr/>
        </p:nvGrpSpPr>
        <p:grpSpPr bwMode="auto">
          <a:xfrm>
            <a:off x="3605213" y="1747837"/>
            <a:ext cx="1709738" cy="1098550"/>
            <a:chOff x="4626" y="3074"/>
            <a:chExt cx="2471" cy="1758"/>
          </a:xfrm>
        </p:grpSpPr>
        <p:sp>
          <p:nvSpPr>
            <p:cNvPr id="5" name="Rectangle 29"/>
            <p:cNvSpPr>
              <a:spLocks noChangeArrowheads="1"/>
            </p:cNvSpPr>
            <p:nvPr/>
          </p:nvSpPr>
          <p:spPr bwMode="auto">
            <a:xfrm>
              <a:off x="5589" y="3074"/>
              <a:ext cx="143" cy="1440"/>
            </a:xfrm>
            <a:prstGeom prst="rect">
              <a:avLst/>
            </a:prstGeom>
            <a:solidFill>
              <a:srgbClr val="80808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atin typeface="Calibri" panose="020F0502020204030204" pitchFamily="34" charset="0"/>
                <a:cs typeface="Calibri" panose="020F0502020204030204" pitchFamily="34" charset="0"/>
              </a:endParaRPr>
            </a:p>
          </p:txBody>
        </p:sp>
        <p:sp>
          <p:nvSpPr>
            <p:cNvPr id="6" name="Rectangle 28"/>
            <p:cNvSpPr>
              <a:spLocks noChangeArrowheads="1"/>
            </p:cNvSpPr>
            <p:nvPr/>
          </p:nvSpPr>
          <p:spPr bwMode="auto">
            <a:xfrm>
              <a:off x="4791" y="4514"/>
              <a:ext cx="2160" cy="143"/>
            </a:xfrm>
            <a:prstGeom prst="rect">
              <a:avLst/>
            </a:prstGeom>
            <a:solidFill>
              <a:srgbClr val="80808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atin typeface="Calibri" panose="020F0502020204030204" pitchFamily="34" charset="0"/>
                <a:cs typeface="Calibri" panose="020F0502020204030204" pitchFamily="34" charset="0"/>
              </a:endParaRPr>
            </a:p>
          </p:txBody>
        </p:sp>
        <p:sp>
          <p:nvSpPr>
            <p:cNvPr id="7" name="AutoShape 27"/>
            <p:cNvSpPr>
              <a:spLocks noChangeArrowheads="1"/>
            </p:cNvSpPr>
            <p:nvPr/>
          </p:nvSpPr>
          <p:spPr bwMode="auto">
            <a:xfrm>
              <a:off x="4626" y="4514"/>
              <a:ext cx="221" cy="318"/>
            </a:xfrm>
            <a:prstGeom prst="downArrow">
              <a:avLst>
                <a:gd name="adj1" fmla="val 50000"/>
                <a:gd name="adj2" fmla="val 35973"/>
              </a:avLst>
            </a:prstGeom>
            <a:solidFill>
              <a:srgbClr val="808080"/>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latin typeface="Calibri" panose="020F0502020204030204" pitchFamily="34" charset="0"/>
                <a:cs typeface="Calibri" panose="020F0502020204030204" pitchFamily="34" charset="0"/>
              </a:endParaRPr>
            </a:p>
          </p:txBody>
        </p:sp>
        <p:sp>
          <p:nvSpPr>
            <p:cNvPr id="8" name="AutoShape 26"/>
            <p:cNvSpPr>
              <a:spLocks noChangeArrowheads="1"/>
            </p:cNvSpPr>
            <p:nvPr/>
          </p:nvSpPr>
          <p:spPr bwMode="auto">
            <a:xfrm>
              <a:off x="6876" y="4514"/>
              <a:ext cx="221" cy="318"/>
            </a:xfrm>
            <a:prstGeom prst="downArrow">
              <a:avLst>
                <a:gd name="adj1" fmla="val 50000"/>
                <a:gd name="adj2" fmla="val 35973"/>
              </a:avLst>
            </a:prstGeom>
            <a:solidFill>
              <a:srgbClr val="808080"/>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latin typeface="Calibri" panose="020F0502020204030204" pitchFamily="34" charset="0"/>
                <a:cs typeface="Calibri" panose="020F0502020204030204" pitchFamily="34" charset="0"/>
              </a:endParaRPr>
            </a:p>
          </p:txBody>
        </p:sp>
      </p:grpSp>
      <p:sp>
        <p:nvSpPr>
          <p:cNvPr id="9" name="Rectangle 24"/>
          <p:cNvSpPr>
            <a:spLocks noChangeArrowheads="1"/>
          </p:cNvSpPr>
          <p:nvPr/>
        </p:nvSpPr>
        <p:spPr bwMode="auto">
          <a:xfrm>
            <a:off x="6497638" y="2303462"/>
            <a:ext cx="1438275" cy="254000"/>
          </a:xfrm>
          <a:prstGeom prst="rect">
            <a:avLst/>
          </a:prstGeom>
          <a:solidFill>
            <a:srgbClr val="76923C"/>
          </a:solidFill>
          <a:ln w="9525">
            <a:solidFill>
              <a:srgbClr val="000000"/>
            </a:solidFill>
            <a:prstDash val="sysDot"/>
            <a:miter lim="800000"/>
            <a:headEnd/>
            <a:tailEnd/>
          </a:ln>
        </p:spPr>
        <p:txBody>
          <a:bodyPr vert="horz" wrap="square" lIns="91440" tIns="0" rIns="9144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ln>
                  <a:noFill/>
                </a:ln>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Relevant activities</a:t>
            </a:r>
            <a:endParaRPr kumimoji="0" lang="en-US" sz="1800" b="0" i="0" u="none" strike="noStrike" cap="none" normalizeH="0" baseline="0" dirty="0">
              <a:ln>
                <a:noFill/>
              </a:ln>
              <a:solidFill>
                <a:schemeClr val="tx1"/>
              </a:solidFill>
              <a:effectLst/>
              <a:latin typeface="Arial" panose="020B0604020202020204" pitchFamily="34" charset="0"/>
            </a:endParaRPr>
          </a:p>
        </p:txBody>
      </p:sp>
      <p:sp>
        <p:nvSpPr>
          <p:cNvPr id="11" name="AutoShape 23"/>
          <p:cNvSpPr>
            <a:spLocks noChangeShapeType="1"/>
          </p:cNvSpPr>
          <p:nvPr/>
        </p:nvSpPr>
        <p:spPr bwMode="auto">
          <a:xfrm rot="10800000">
            <a:off x="2285938" y="4070564"/>
            <a:ext cx="1669339" cy="0"/>
          </a:xfrm>
          <a:prstGeom prst="straightConnector1">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latin typeface="Calibri" panose="020F0502020204030204" pitchFamily="34" charset="0"/>
              <a:cs typeface="Calibri" panose="020F0502020204030204" pitchFamily="34" charset="0"/>
            </a:endParaRPr>
          </a:p>
        </p:txBody>
      </p:sp>
      <p:grpSp>
        <p:nvGrpSpPr>
          <p:cNvPr id="12" name="Group 16"/>
          <p:cNvGrpSpPr>
            <a:grpSpLocks/>
          </p:cNvGrpSpPr>
          <p:nvPr/>
        </p:nvGrpSpPr>
        <p:grpSpPr bwMode="auto">
          <a:xfrm>
            <a:off x="2662476" y="1219200"/>
            <a:ext cx="3713311" cy="3815367"/>
            <a:chOff x="3140" y="2244"/>
            <a:chExt cx="5848" cy="6008"/>
          </a:xfrm>
        </p:grpSpPr>
        <p:sp>
          <p:nvSpPr>
            <p:cNvPr id="27" name="AutoShape 22"/>
            <p:cNvSpPr>
              <a:spLocks noChangeArrowheads="1"/>
            </p:cNvSpPr>
            <p:nvPr/>
          </p:nvSpPr>
          <p:spPr bwMode="auto">
            <a:xfrm>
              <a:off x="4791" y="2244"/>
              <a:ext cx="2324" cy="748"/>
            </a:xfrm>
            <a:prstGeom prst="roundRect">
              <a:avLst>
                <a:gd name="adj" fmla="val 16667"/>
              </a:avLst>
            </a:prstGeom>
            <a:solidFill>
              <a:srgbClr val="4BACC6"/>
            </a:solidFill>
            <a:ln w="19050">
              <a:solidFill>
                <a:srgbClr val="F2F2F2"/>
              </a:solidFill>
              <a:round/>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Ministry of Forest and Soil Conservation</a:t>
              </a: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28" name="AutoShape 21"/>
            <p:cNvSpPr>
              <a:spLocks noChangeArrowheads="1"/>
            </p:cNvSpPr>
            <p:nvPr/>
          </p:nvSpPr>
          <p:spPr bwMode="auto">
            <a:xfrm>
              <a:off x="3168" y="4805"/>
              <a:ext cx="2880" cy="864"/>
            </a:xfrm>
            <a:prstGeom prst="roundRect">
              <a:avLst>
                <a:gd name="adj" fmla="val 16667"/>
              </a:avLst>
            </a:prstGeom>
            <a:solidFill>
              <a:srgbClr val="9BBB59"/>
            </a:solidFill>
            <a:ln w="19050">
              <a:solidFill>
                <a:srgbClr val="F2F2F2"/>
              </a:solidFill>
              <a:round/>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Department of Forests</a:t>
              </a: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29" name="AutoShape 20"/>
            <p:cNvSpPr>
              <a:spLocks noChangeArrowheads="1"/>
            </p:cNvSpPr>
            <p:nvPr/>
          </p:nvSpPr>
          <p:spPr bwMode="auto">
            <a:xfrm>
              <a:off x="6108" y="4805"/>
              <a:ext cx="2880" cy="864"/>
            </a:xfrm>
            <a:prstGeom prst="roundRect">
              <a:avLst>
                <a:gd name="adj" fmla="val 16667"/>
              </a:avLst>
            </a:prstGeom>
            <a:solidFill>
              <a:srgbClr val="9BBB59"/>
            </a:solidFill>
            <a:ln w="19050">
              <a:solidFill>
                <a:srgbClr val="F2F2F2"/>
              </a:solidFill>
              <a:round/>
              <a:headEnd/>
              <a:tailEnd/>
            </a:ln>
            <a:effectLst>
              <a:outerShdw dist="28398" dir="3806097" algn="ctr" rotWithShape="0">
                <a:srgbClr val="4E6128">
                  <a:alpha val="50000"/>
                </a:srgbClr>
              </a:outerShdw>
            </a:effec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Department of National Park and Wildlife Conservation</a:t>
              </a: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30" name="Rectangle 19"/>
            <p:cNvSpPr>
              <a:spLocks noChangeArrowheads="1"/>
            </p:cNvSpPr>
            <p:nvPr/>
          </p:nvSpPr>
          <p:spPr bwMode="auto">
            <a:xfrm>
              <a:off x="6273" y="3423"/>
              <a:ext cx="2337" cy="924"/>
            </a:xfrm>
            <a:prstGeom prst="rect">
              <a:avLst/>
            </a:prstGeom>
            <a:solidFill>
              <a:srgbClr val="4BACC6"/>
            </a:solidFill>
            <a:ln w="19050">
              <a:solidFill>
                <a:srgbClr val="F2F2F2"/>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Forest Enterprise and Management Division of MFSC</a:t>
              </a: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31" name="Rectangle 18"/>
            <p:cNvSpPr>
              <a:spLocks noChangeArrowheads="1"/>
            </p:cNvSpPr>
            <p:nvPr/>
          </p:nvSpPr>
          <p:spPr bwMode="auto">
            <a:xfrm>
              <a:off x="3140" y="7592"/>
              <a:ext cx="2592" cy="660"/>
            </a:xfrm>
            <a:prstGeom prst="rect">
              <a:avLst/>
            </a:prstGeom>
            <a:solidFill>
              <a:srgbClr val="00B050"/>
            </a:solidFill>
            <a:ln w="3175">
              <a:solidFill>
                <a:srgbClr val="00206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District Forest Offices</a:t>
              </a: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32" name="Rectangle 17"/>
            <p:cNvSpPr>
              <a:spLocks noChangeArrowheads="1"/>
            </p:cNvSpPr>
            <p:nvPr/>
          </p:nvSpPr>
          <p:spPr bwMode="auto">
            <a:xfrm>
              <a:off x="6108" y="7592"/>
              <a:ext cx="2592" cy="660"/>
            </a:xfrm>
            <a:prstGeom prst="rect">
              <a:avLst/>
            </a:prstGeom>
            <a:solidFill>
              <a:srgbClr val="00B050"/>
            </a:solidFill>
            <a:ln w="9525">
              <a:solidFill>
                <a:srgbClr val="000000"/>
              </a:solidFill>
              <a:miter lim="800000"/>
              <a:headEnd/>
              <a:tailEnd/>
            </a:ln>
          </p:spPr>
          <p:txBody>
            <a:bodyPr vert="horz" wrap="square" lIns="91440" tIns="45720" rIns="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Offices of Protected Area</a:t>
              </a: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grpSp>
      <p:sp>
        <p:nvSpPr>
          <p:cNvPr id="13" name="Rectangle 15"/>
          <p:cNvSpPr>
            <a:spLocks noChangeArrowheads="1"/>
          </p:cNvSpPr>
          <p:nvPr/>
        </p:nvSpPr>
        <p:spPr bwMode="auto">
          <a:xfrm>
            <a:off x="6450713" y="2900171"/>
            <a:ext cx="1437575" cy="375948"/>
          </a:xfrm>
          <a:prstGeom prst="rect">
            <a:avLst/>
          </a:prstGeom>
          <a:solidFill>
            <a:srgbClr val="FFFFFF"/>
          </a:solidFill>
          <a:ln w="9525">
            <a:solidFill>
              <a:srgbClr val="000000"/>
            </a:solidFill>
            <a:prstDash val="sysDot"/>
            <a:miter lim="800000"/>
            <a:headEnd/>
            <a:tailEnd/>
          </a:ln>
        </p:spPr>
        <p:txBody>
          <a:bodyPr vert="horz" wrap="square" lIns="91440" tIns="0" rIns="9144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Receives request for forest and Park land</a:t>
            </a:r>
            <a:endParaRPr kumimoji="0" lang="en-US" sz="1800" b="0" i="0" u="none" strike="noStrike" cap="none" normalizeH="0" baseline="0">
              <a:ln>
                <a:noFill/>
              </a:ln>
              <a:solidFill>
                <a:schemeClr val="tx1"/>
              </a:solidFill>
              <a:effectLst/>
              <a:latin typeface="Arial" panose="020B0604020202020204" pitchFamily="34" charset="0"/>
            </a:endParaRPr>
          </a:p>
        </p:txBody>
      </p:sp>
      <p:grpSp>
        <p:nvGrpSpPr>
          <p:cNvPr id="14" name="Group 9"/>
          <p:cNvGrpSpPr>
            <a:grpSpLocks/>
          </p:cNvGrpSpPr>
          <p:nvPr/>
        </p:nvGrpSpPr>
        <p:grpSpPr bwMode="auto">
          <a:xfrm>
            <a:off x="6450713" y="4018490"/>
            <a:ext cx="1437575" cy="1392025"/>
            <a:chOff x="8322" y="4846"/>
            <a:chExt cx="2264" cy="2108"/>
          </a:xfrm>
        </p:grpSpPr>
        <p:sp>
          <p:nvSpPr>
            <p:cNvPr id="22" name="Rectangle 14"/>
            <p:cNvSpPr>
              <a:spLocks noChangeArrowheads="1"/>
            </p:cNvSpPr>
            <p:nvPr/>
          </p:nvSpPr>
          <p:spPr bwMode="auto">
            <a:xfrm>
              <a:off x="8322" y="4846"/>
              <a:ext cx="2264" cy="512"/>
            </a:xfrm>
            <a:prstGeom prst="rect">
              <a:avLst/>
            </a:prstGeom>
            <a:solidFill>
              <a:srgbClr val="FFFFFF"/>
            </a:solidFill>
            <a:ln w="9525">
              <a:solidFill>
                <a:srgbClr val="000000"/>
              </a:solidFill>
              <a:prstDash val="sysDot"/>
              <a:miter lim="800000"/>
              <a:headEnd/>
              <a:tailEnd/>
            </a:ln>
          </p:spPr>
          <p:txBody>
            <a:bodyPr vert="horz" wrap="square" lIns="91440" tIns="0" rIns="9144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Assessment and delineation of land</a:t>
              </a:r>
              <a:endParaRPr kumimoji="0" 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anose="020B0604020202020204" pitchFamily="34" charset="0"/>
              </a:endParaRPr>
            </a:p>
          </p:txBody>
        </p:sp>
        <p:sp>
          <p:nvSpPr>
            <p:cNvPr id="23" name="Rectangle 13"/>
            <p:cNvSpPr>
              <a:spLocks noChangeArrowheads="1"/>
            </p:cNvSpPr>
            <p:nvPr/>
          </p:nvSpPr>
          <p:spPr bwMode="auto">
            <a:xfrm>
              <a:off x="8322" y="5782"/>
              <a:ext cx="2264" cy="315"/>
            </a:xfrm>
            <a:prstGeom prst="rect">
              <a:avLst/>
            </a:prstGeom>
            <a:solidFill>
              <a:srgbClr val="FFFFFF"/>
            </a:solidFill>
            <a:ln w="9525">
              <a:solidFill>
                <a:srgbClr val="000000"/>
              </a:solidFill>
              <a:prstDash val="sysDot"/>
              <a:miter lim="800000"/>
              <a:headEnd/>
              <a:tailEnd/>
            </a:ln>
          </p:spPr>
          <p:txBody>
            <a:bodyPr vert="horz" wrap="square" lIns="91440" tIns="0" rIns="9144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Agreement</a:t>
              </a:r>
              <a:endParaRPr kumimoji="0" lang="en-US" sz="1800" b="0" i="0" u="none" strike="noStrike" cap="none" normalizeH="0" baseline="0">
                <a:ln>
                  <a:noFill/>
                </a:ln>
                <a:solidFill>
                  <a:schemeClr val="tx1"/>
                </a:solidFill>
                <a:effectLst/>
                <a:latin typeface="Arial" panose="020B0604020202020204" pitchFamily="34" charset="0"/>
              </a:endParaRPr>
            </a:p>
          </p:txBody>
        </p:sp>
        <p:sp>
          <p:nvSpPr>
            <p:cNvPr id="24" name="Rectangle 12"/>
            <p:cNvSpPr>
              <a:spLocks noChangeArrowheads="1"/>
            </p:cNvSpPr>
            <p:nvPr/>
          </p:nvSpPr>
          <p:spPr bwMode="auto">
            <a:xfrm>
              <a:off x="8322" y="5388"/>
              <a:ext cx="2264" cy="344"/>
            </a:xfrm>
            <a:prstGeom prst="rect">
              <a:avLst/>
            </a:prstGeom>
            <a:solidFill>
              <a:srgbClr val="FFFFFF"/>
            </a:solidFill>
            <a:ln w="9525">
              <a:solidFill>
                <a:srgbClr val="000000"/>
              </a:solidFill>
              <a:prstDash val="sysDot"/>
              <a:miter lim="800000"/>
              <a:headEnd/>
              <a:tailEnd/>
            </a:ln>
          </p:spPr>
          <p:txBody>
            <a:bodyPr vert="horz" wrap="square" lIns="91440" tIns="0" rIns="9144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Forest clearance</a:t>
              </a:r>
              <a:endParaRPr kumimoji="0" 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anose="020B0604020202020204" pitchFamily="34" charset="0"/>
              </a:endParaRPr>
            </a:p>
          </p:txBody>
        </p:sp>
        <p:sp>
          <p:nvSpPr>
            <p:cNvPr id="25" name="Rectangle 11"/>
            <p:cNvSpPr>
              <a:spLocks noChangeArrowheads="1"/>
            </p:cNvSpPr>
            <p:nvPr/>
          </p:nvSpPr>
          <p:spPr bwMode="auto">
            <a:xfrm>
              <a:off x="8322" y="6129"/>
              <a:ext cx="2264" cy="360"/>
            </a:xfrm>
            <a:prstGeom prst="rect">
              <a:avLst/>
            </a:prstGeom>
            <a:solidFill>
              <a:srgbClr val="FFFFFF"/>
            </a:solidFill>
            <a:ln w="9525">
              <a:solidFill>
                <a:srgbClr val="000000"/>
              </a:solidFill>
              <a:prstDash val="sysDot"/>
              <a:miter lim="800000"/>
              <a:headEnd/>
              <a:tailEnd/>
            </a:ln>
          </p:spPr>
          <p:txBody>
            <a:bodyPr vert="horz" wrap="square" lIns="91440" tIns="0" rIns="9144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Handover of land</a:t>
              </a:r>
              <a:endParaRPr kumimoji="0" lang="en-US" sz="1800" b="0" i="0" u="none" strike="noStrike" cap="none" normalizeH="0" baseline="0">
                <a:ln>
                  <a:noFill/>
                </a:ln>
                <a:solidFill>
                  <a:schemeClr val="tx1"/>
                </a:solidFill>
                <a:effectLst/>
                <a:latin typeface="Arial" panose="020B0604020202020204" pitchFamily="34" charset="0"/>
              </a:endParaRPr>
            </a:p>
          </p:txBody>
        </p:sp>
        <p:sp>
          <p:nvSpPr>
            <p:cNvPr id="26" name="Rectangle 10"/>
            <p:cNvSpPr>
              <a:spLocks noChangeArrowheads="1"/>
            </p:cNvSpPr>
            <p:nvPr/>
          </p:nvSpPr>
          <p:spPr bwMode="auto">
            <a:xfrm>
              <a:off x="8322" y="6540"/>
              <a:ext cx="2264" cy="414"/>
            </a:xfrm>
            <a:prstGeom prst="rect">
              <a:avLst/>
            </a:prstGeom>
            <a:solidFill>
              <a:srgbClr val="FFFFFF"/>
            </a:solidFill>
            <a:ln w="9525">
              <a:solidFill>
                <a:srgbClr val="000000"/>
              </a:solidFill>
              <a:prstDash val="sysDot"/>
              <a:miter lim="800000"/>
              <a:headEnd/>
              <a:tailEnd/>
            </a:ln>
          </p:spPr>
          <p:txBody>
            <a:bodyPr vert="horz" wrap="square" lIns="91440" tIns="0" rIns="9144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Periodic monitoring</a:t>
              </a:r>
              <a:endParaRPr kumimoji="0" lang="en-US" sz="1800" b="0" i="0" u="none" strike="noStrike" cap="none" normalizeH="0" baseline="0">
                <a:ln>
                  <a:noFill/>
                </a:ln>
                <a:solidFill>
                  <a:schemeClr val="tx1"/>
                </a:solidFill>
                <a:effectLst/>
                <a:latin typeface="Arial" panose="020B0604020202020204" pitchFamily="34" charset="0"/>
              </a:endParaRPr>
            </a:p>
          </p:txBody>
        </p:sp>
      </p:grpSp>
      <p:grpSp>
        <p:nvGrpSpPr>
          <p:cNvPr id="15" name="Group 6"/>
          <p:cNvGrpSpPr>
            <a:grpSpLocks/>
          </p:cNvGrpSpPr>
          <p:nvPr/>
        </p:nvGrpSpPr>
        <p:grpSpPr bwMode="auto">
          <a:xfrm>
            <a:off x="3607948" y="3440597"/>
            <a:ext cx="1731566" cy="1129115"/>
            <a:chOff x="4629" y="5742"/>
            <a:chExt cx="2727" cy="1778"/>
          </a:xfrm>
        </p:grpSpPr>
        <p:sp>
          <p:nvSpPr>
            <p:cNvPr id="20" name="AutoShape 8"/>
            <p:cNvSpPr>
              <a:spLocks noChangeArrowheads="1"/>
            </p:cNvSpPr>
            <p:nvPr/>
          </p:nvSpPr>
          <p:spPr bwMode="auto">
            <a:xfrm>
              <a:off x="4629" y="5792"/>
              <a:ext cx="259" cy="1728"/>
            </a:xfrm>
            <a:prstGeom prst="downArrow">
              <a:avLst>
                <a:gd name="adj1" fmla="val 50000"/>
                <a:gd name="adj2" fmla="val 166795"/>
              </a:avLst>
            </a:prstGeom>
            <a:solidFill>
              <a:srgbClr val="808080"/>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latin typeface="Calibri" panose="020F0502020204030204" pitchFamily="34" charset="0"/>
                <a:cs typeface="Calibri" panose="020F0502020204030204" pitchFamily="34" charset="0"/>
              </a:endParaRPr>
            </a:p>
          </p:txBody>
        </p:sp>
        <p:sp>
          <p:nvSpPr>
            <p:cNvPr id="21" name="AutoShape 7"/>
            <p:cNvSpPr>
              <a:spLocks noChangeArrowheads="1"/>
            </p:cNvSpPr>
            <p:nvPr/>
          </p:nvSpPr>
          <p:spPr bwMode="auto">
            <a:xfrm>
              <a:off x="7097" y="5742"/>
              <a:ext cx="259" cy="1728"/>
            </a:xfrm>
            <a:prstGeom prst="downArrow">
              <a:avLst>
                <a:gd name="adj1" fmla="val 50000"/>
                <a:gd name="adj2" fmla="val 166795"/>
              </a:avLst>
            </a:prstGeom>
            <a:solidFill>
              <a:srgbClr val="808080"/>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latin typeface="Calibri" panose="020F0502020204030204" pitchFamily="34" charset="0"/>
                <a:cs typeface="Calibri" panose="020F0502020204030204" pitchFamily="34" charset="0"/>
              </a:endParaRPr>
            </a:p>
          </p:txBody>
        </p:sp>
      </p:grpSp>
      <p:grpSp>
        <p:nvGrpSpPr>
          <p:cNvPr id="16" name="Group 2"/>
          <p:cNvGrpSpPr>
            <a:grpSpLocks/>
          </p:cNvGrpSpPr>
          <p:nvPr/>
        </p:nvGrpSpPr>
        <p:grpSpPr bwMode="auto">
          <a:xfrm>
            <a:off x="914400" y="1599594"/>
            <a:ext cx="1371538" cy="3837593"/>
            <a:chOff x="387" y="3368"/>
            <a:chExt cx="2160" cy="6043"/>
          </a:xfrm>
        </p:grpSpPr>
        <p:sp>
          <p:nvSpPr>
            <p:cNvPr id="17" name="Oval 5"/>
            <p:cNvSpPr>
              <a:spLocks noChangeArrowheads="1"/>
            </p:cNvSpPr>
            <p:nvPr/>
          </p:nvSpPr>
          <p:spPr bwMode="auto">
            <a:xfrm>
              <a:off x="533" y="3368"/>
              <a:ext cx="1921" cy="1814"/>
            </a:xfrm>
            <a:prstGeom prst="ellipse">
              <a:avLst/>
            </a:prstGeom>
            <a:solidFill>
              <a:srgbClr val="76923C"/>
            </a:solidFill>
            <a:ln w="9525">
              <a:solidFill>
                <a:srgbClr val="000000"/>
              </a:solidFill>
              <a:round/>
              <a:headEnd/>
              <a:tailEnd/>
            </a:ln>
          </p:spPr>
          <p:txBody>
            <a:bodyPr vert="horz" wrap="square" lIns="0" tIns="137160" rIns="0" bIns="13716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FFFFFF"/>
                  </a:solidFill>
                  <a:effectLst/>
                  <a:latin typeface="Calibri" panose="020F0502020204030204" pitchFamily="34" charset="0"/>
                  <a:ea typeface="Calibri" panose="020F0502020204030204" pitchFamily="34" charset="0"/>
                  <a:cs typeface="Calibri" panose="020F0502020204030204" pitchFamily="34" charset="0"/>
                </a:rPr>
                <a:t>Steering Committee</a:t>
              </a: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8" name="Rectangle 4"/>
            <p:cNvSpPr>
              <a:spLocks noChangeArrowheads="1"/>
            </p:cNvSpPr>
            <p:nvPr/>
          </p:nvSpPr>
          <p:spPr bwMode="auto">
            <a:xfrm>
              <a:off x="387" y="6295"/>
              <a:ext cx="2160" cy="311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Forest Product Development Board</a:t>
              </a:r>
              <a:endParaRPr kumimoji="0" lang="en-US" sz="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Receive payments</a:t>
              </a:r>
              <a:endParaRPr kumimoji="0" lang="en-US" sz="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Procure private land</a:t>
              </a:r>
              <a:endParaRPr kumimoji="0" lang="en-US" sz="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Undertake plantations</a:t>
              </a:r>
              <a:endParaRPr kumimoji="0" lang="en-US" sz="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Maintain plantations for five years</a:t>
              </a:r>
              <a:endParaRPr kumimoji="0" lang="en-US" sz="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9" name="Rectangle 3"/>
            <p:cNvSpPr>
              <a:spLocks noChangeArrowheads="1"/>
            </p:cNvSpPr>
            <p:nvPr/>
          </p:nvSpPr>
          <p:spPr bwMode="auto">
            <a:xfrm>
              <a:off x="387" y="5210"/>
              <a:ext cx="2160" cy="1107"/>
            </a:xfrm>
            <a:prstGeom prst="rect">
              <a:avLst/>
            </a:prstGeom>
            <a:solidFill>
              <a:srgbClr val="FFFFFF"/>
            </a:solidFill>
            <a:ln w="9525">
              <a:solidFill>
                <a:srgbClr val="000000"/>
              </a:solidFill>
              <a:miter lim="800000"/>
              <a:headEnd/>
              <a:tailEnd/>
            </a:ln>
          </p:spPr>
          <p:txBody>
            <a:bodyPr vert="horz" wrap="square" lIns="45720" tIns="0" rIns="4572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FEMD</a:t>
              </a:r>
              <a:endParaRPr kumimoji="0" lang="en-US" sz="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DoF</a:t>
              </a:r>
              <a:endParaRPr kumimoji="0" lang="en-US" sz="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DNPWC</a:t>
              </a:r>
              <a:endParaRPr kumimoji="0" lang="en-US" sz="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FPDB</a:t>
              </a: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grpSp>
      <p:sp>
        <p:nvSpPr>
          <p:cNvPr id="35" name="AutoShape 23"/>
          <p:cNvSpPr>
            <a:spLocks noChangeShapeType="1"/>
          </p:cNvSpPr>
          <p:nvPr/>
        </p:nvSpPr>
        <p:spPr bwMode="auto">
          <a:xfrm rot="10800000">
            <a:off x="2285938" y="4061039"/>
            <a:ext cx="1669339" cy="0"/>
          </a:xfrm>
          <a:prstGeom prst="straightConnector1">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latin typeface="Calibri" panose="020F0502020204030204" pitchFamily="34" charset="0"/>
              <a:cs typeface="Calibri" panose="020F0502020204030204" pitchFamily="34" charset="0"/>
            </a:endParaRPr>
          </a:p>
        </p:txBody>
      </p:sp>
      <p:sp>
        <p:nvSpPr>
          <p:cNvPr id="33" name="Rectangle 30"/>
          <p:cNvSpPr>
            <a:spLocks noChangeArrowheads="1"/>
          </p:cNvSpPr>
          <p:nvPr/>
        </p:nvSpPr>
        <p:spPr bwMode="auto">
          <a:xfrm>
            <a:off x="1109616" y="1301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4" name="Rectangle 47"/>
          <p:cNvSpPr>
            <a:spLocks noChangeArrowheads="1"/>
          </p:cNvSpPr>
          <p:nvPr/>
        </p:nvSpPr>
        <p:spPr bwMode="auto">
          <a:xfrm>
            <a:off x="1109616" y="5873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7" name="AutoShape 23"/>
          <p:cNvSpPr>
            <a:spLocks noChangeShapeType="1"/>
          </p:cNvSpPr>
          <p:nvPr/>
        </p:nvSpPr>
        <p:spPr bwMode="auto">
          <a:xfrm rot="10800000">
            <a:off x="2170269" y="4038305"/>
            <a:ext cx="1346822" cy="45719"/>
          </a:xfrm>
          <a:prstGeom prst="straightConnector1">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Calibri" panose="020F0502020204030204" pitchFamily="34" charset="0"/>
              <a:cs typeface="Calibri" panose="020F0502020204030204" pitchFamily="34" charset="0"/>
            </a:endParaRPr>
          </a:p>
        </p:txBody>
      </p:sp>
      <p:grpSp>
        <p:nvGrpSpPr>
          <p:cNvPr id="38" name="Group 16"/>
          <p:cNvGrpSpPr>
            <a:grpSpLocks/>
          </p:cNvGrpSpPr>
          <p:nvPr/>
        </p:nvGrpSpPr>
        <p:grpSpPr bwMode="auto">
          <a:xfrm>
            <a:off x="2660201" y="1221871"/>
            <a:ext cx="3713311" cy="3815367"/>
            <a:chOff x="3140" y="2244"/>
            <a:chExt cx="5848" cy="6008"/>
          </a:xfrm>
        </p:grpSpPr>
        <p:sp>
          <p:nvSpPr>
            <p:cNvPr id="39" name="AutoShape 22"/>
            <p:cNvSpPr>
              <a:spLocks noChangeArrowheads="1"/>
            </p:cNvSpPr>
            <p:nvPr/>
          </p:nvSpPr>
          <p:spPr bwMode="auto">
            <a:xfrm>
              <a:off x="4791" y="2244"/>
              <a:ext cx="2324" cy="748"/>
            </a:xfrm>
            <a:prstGeom prst="roundRect">
              <a:avLst>
                <a:gd name="adj" fmla="val 16667"/>
              </a:avLst>
            </a:prstGeom>
            <a:solidFill>
              <a:srgbClr val="4BACC6"/>
            </a:solidFill>
            <a:ln w="19050">
              <a:solidFill>
                <a:srgbClr val="F2F2F2"/>
              </a:solidFill>
              <a:round/>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Ministry of Forest and Soil Conservation</a:t>
              </a:r>
              <a:endParaRPr kumimoji="0" lang="en-US"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40" name="AutoShape 21"/>
            <p:cNvSpPr>
              <a:spLocks noChangeArrowheads="1"/>
            </p:cNvSpPr>
            <p:nvPr/>
          </p:nvSpPr>
          <p:spPr bwMode="auto">
            <a:xfrm>
              <a:off x="3168" y="4805"/>
              <a:ext cx="2880" cy="864"/>
            </a:xfrm>
            <a:prstGeom prst="roundRect">
              <a:avLst>
                <a:gd name="adj" fmla="val 16667"/>
              </a:avLst>
            </a:prstGeom>
            <a:solidFill>
              <a:srgbClr val="9BBB59"/>
            </a:solidFill>
            <a:ln w="19050">
              <a:solidFill>
                <a:srgbClr val="F2F2F2"/>
              </a:solidFill>
              <a:round/>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Department of Forests and Soil Conservation</a:t>
              </a:r>
              <a:endParaRPr kumimoji="0" lang="en-US"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41" name="AutoShape 20"/>
            <p:cNvSpPr>
              <a:spLocks noChangeArrowheads="1"/>
            </p:cNvSpPr>
            <p:nvPr/>
          </p:nvSpPr>
          <p:spPr bwMode="auto">
            <a:xfrm>
              <a:off x="6108" y="4805"/>
              <a:ext cx="2880" cy="864"/>
            </a:xfrm>
            <a:prstGeom prst="roundRect">
              <a:avLst>
                <a:gd name="adj" fmla="val 16667"/>
              </a:avLst>
            </a:prstGeom>
            <a:solidFill>
              <a:srgbClr val="9BBB59"/>
            </a:solidFill>
            <a:ln w="19050">
              <a:solidFill>
                <a:srgbClr val="F2F2F2"/>
              </a:solidFill>
              <a:round/>
              <a:headEnd/>
              <a:tailEnd/>
            </a:ln>
            <a:effectLst>
              <a:outerShdw dist="28398" dir="3806097" algn="ctr" rotWithShape="0">
                <a:srgbClr val="4E6128">
                  <a:alpha val="50000"/>
                </a:srgbClr>
              </a:outerShdw>
            </a:effec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Department of National Park and Wildlife Conservation</a:t>
              </a:r>
              <a:endParaRPr kumimoji="0" lang="en-US"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42" name="Rectangle 19"/>
            <p:cNvSpPr>
              <a:spLocks noChangeArrowheads="1"/>
            </p:cNvSpPr>
            <p:nvPr/>
          </p:nvSpPr>
          <p:spPr bwMode="auto">
            <a:xfrm>
              <a:off x="6273" y="3423"/>
              <a:ext cx="2337" cy="891"/>
            </a:xfrm>
            <a:prstGeom prst="rect">
              <a:avLst/>
            </a:prstGeom>
            <a:solidFill>
              <a:srgbClr val="4BACC6"/>
            </a:solidFill>
            <a:ln w="19050">
              <a:solidFill>
                <a:srgbClr val="F2F2F2"/>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Forest </a:t>
              </a:r>
              <a:r>
                <a:rPr lang="en-US" sz="900" dirty="0">
                  <a:latin typeface="Calibri" panose="020F0502020204030204" pitchFamily="34" charset="0"/>
                  <a:ea typeface="Calibri" panose="020F0502020204030204" pitchFamily="34" charset="0"/>
                  <a:cs typeface="Calibri" panose="020F0502020204030204" pitchFamily="34" charset="0"/>
                </a:rPr>
                <a:t>and Watershed</a:t>
              </a:r>
              <a:r>
                <a:rPr kumimoji="0" lang="en-US"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Division of MFSC</a:t>
              </a:r>
              <a:endParaRPr kumimoji="0" lang="en-US"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43" name="Rectangle 18"/>
            <p:cNvSpPr>
              <a:spLocks noChangeArrowheads="1"/>
            </p:cNvSpPr>
            <p:nvPr/>
          </p:nvSpPr>
          <p:spPr bwMode="auto">
            <a:xfrm>
              <a:off x="3140" y="7592"/>
              <a:ext cx="2592" cy="660"/>
            </a:xfrm>
            <a:prstGeom prst="rect">
              <a:avLst/>
            </a:prstGeom>
            <a:solidFill>
              <a:srgbClr val="00B050"/>
            </a:solidFill>
            <a:ln w="3175">
              <a:solidFill>
                <a:srgbClr val="00206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Divisional Forest Offices</a:t>
              </a:r>
              <a:endParaRPr kumimoji="0" lang="en-US"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44" name="Rectangle 17"/>
            <p:cNvSpPr>
              <a:spLocks noChangeArrowheads="1"/>
            </p:cNvSpPr>
            <p:nvPr/>
          </p:nvSpPr>
          <p:spPr bwMode="auto">
            <a:xfrm>
              <a:off x="6108" y="7592"/>
              <a:ext cx="2592" cy="660"/>
            </a:xfrm>
            <a:prstGeom prst="rect">
              <a:avLst/>
            </a:prstGeom>
            <a:solidFill>
              <a:srgbClr val="00B050"/>
            </a:solidFill>
            <a:ln w="9525">
              <a:solidFill>
                <a:srgbClr val="000000"/>
              </a:solidFill>
              <a:miter lim="800000"/>
              <a:headEnd/>
              <a:tailEnd/>
            </a:ln>
          </p:spPr>
          <p:txBody>
            <a:bodyPr vert="horz" wrap="square" lIns="91440" tIns="45720" rIns="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Offices of Protected Area</a:t>
              </a:r>
              <a:endParaRPr kumimoji="0" lang="en-US"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grpSp>
      <p:sp>
        <p:nvSpPr>
          <p:cNvPr id="45" name="Rectangle 15"/>
          <p:cNvSpPr>
            <a:spLocks noChangeArrowheads="1"/>
          </p:cNvSpPr>
          <p:nvPr/>
        </p:nvSpPr>
        <p:spPr bwMode="auto">
          <a:xfrm>
            <a:off x="6462086" y="2870933"/>
            <a:ext cx="1437575" cy="375948"/>
          </a:xfrm>
          <a:prstGeom prst="rect">
            <a:avLst/>
          </a:prstGeom>
          <a:solidFill>
            <a:srgbClr val="FFFFFF"/>
          </a:solidFill>
          <a:ln w="9525">
            <a:solidFill>
              <a:srgbClr val="000000"/>
            </a:solidFill>
            <a:prstDash val="sysDot"/>
            <a:miter lim="800000"/>
            <a:headEnd/>
            <a:tailEnd/>
          </a:ln>
        </p:spPr>
        <p:txBody>
          <a:bodyPr vert="horz" wrap="square" lIns="91440" tIns="0" rIns="9144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Receives request for forest and Park land</a:t>
            </a:r>
            <a:endParaRPr kumimoji="0" lang="en-US" sz="1800" b="0" i="0" u="none" strike="noStrike" cap="none" normalizeH="0" baseline="0" dirty="0">
              <a:ln>
                <a:noFill/>
              </a:ln>
              <a:solidFill>
                <a:schemeClr val="tx1"/>
              </a:solidFill>
              <a:effectLst/>
              <a:latin typeface="Arial" panose="020B0604020202020204" pitchFamily="34" charset="0"/>
            </a:endParaRPr>
          </a:p>
        </p:txBody>
      </p:sp>
      <p:grpSp>
        <p:nvGrpSpPr>
          <p:cNvPr id="46" name="Group 9"/>
          <p:cNvGrpSpPr>
            <a:grpSpLocks/>
          </p:cNvGrpSpPr>
          <p:nvPr/>
        </p:nvGrpSpPr>
        <p:grpSpPr bwMode="auto">
          <a:xfrm>
            <a:off x="6462086" y="3989252"/>
            <a:ext cx="1437575" cy="1392025"/>
            <a:chOff x="8322" y="4846"/>
            <a:chExt cx="2264" cy="2108"/>
          </a:xfrm>
        </p:grpSpPr>
        <p:sp>
          <p:nvSpPr>
            <p:cNvPr id="47" name="Rectangle 14"/>
            <p:cNvSpPr>
              <a:spLocks noChangeArrowheads="1"/>
            </p:cNvSpPr>
            <p:nvPr/>
          </p:nvSpPr>
          <p:spPr bwMode="auto">
            <a:xfrm>
              <a:off x="8322" y="4846"/>
              <a:ext cx="2264" cy="512"/>
            </a:xfrm>
            <a:prstGeom prst="rect">
              <a:avLst/>
            </a:prstGeom>
            <a:solidFill>
              <a:srgbClr val="FFFFFF"/>
            </a:solidFill>
            <a:ln w="9525">
              <a:solidFill>
                <a:srgbClr val="000000"/>
              </a:solidFill>
              <a:prstDash val="sysDot"/>
              <a:miter lim="800000"/>
              <a:headEnd/>
              <a:tailEnd/>
            </a:ln>
          </p:spPr>
          <p:txBody>
            <a:bodyPr vert="horz" wrap="square" lIns="91440" tIns="0" rIns="9144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Assessment and delineation of land</a:t>
              </a:r>
              <a:endParaRPr kumimoji="0" 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anose="020B0604020202020204" pitchFamily="34" charset="0"/>
              </a:endParaRPr>
            </a:p>
          </p:txBody>
        </p:sp>
        <p:sp>
          <p:nvSpPr>
            <p:cNvPr id="48" name="Rectangle 13"/>
            <p:cNvSpPr>
              <a:spLocks noChangeArrowheads="1"/>
            </p:cNvSpPr>
            <p:nvPr/>
          </p:nvSpPr>
          <p:spPr bwMode="auto">
            <a:xfrm>
              <a:off x="8322" y="5782"/>
              <a:ext cx="2264" cy="315"/>
            </a:xfrm>
            <a:prstGeom prst="rect">
              <a:avLst/>
            </a:prstGeom>
            <a:solidFill>
              <a:srgbClr val="FFFFFF"/>
            </a:solidFill>
            <a:ln w="9525">
              <a:solidFill>
                <a:srgbClr val="000000"/>
              </a:solidFill>
              <a:prstDash val="sysDot"/>
              <a:miter lim="800000"/>
              <a:headEnd/>
              <a:tailEnd/>
            </a:ln>
          </p:spPr>
          <p:txBody>
            <a:bodyPr vert="horz" wrap="square" lIns="91440" tIns="0" rIns="9144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Agreement</a:t>
              </a:r>
              <a:endParaRPr kumimoji="0" lang="en-US" sz="1800" b="0" i="0" u="none" strike="noStrike" cap="none" normalizeH="0" baseline="0">
                <a:ln>
                  <a:noFill/>
                </a:ln>
                <a:solidFill>
                  <a:schemeClr val="tx1"/>
                </a:solidFill>
                <a:effectLst/>
                <a:latin typeface="Arial" panose="020B0604020202020204" pitchFamily="34" charset="0"/>
              </a:endParaRPr>
            </a:p>
          </p:txBody>
        </p:sp>
        <p:sp>
          <p:nvSpPr>
            <p:cNvPr id="49" name="Rectangle 12"/>
            <p:cNvSpPr>
              <a:spLocks noChangeArrowheads="1"/>
            </p:cNvSpPr>
            <p:nvPr/>
          </p:nvSpPr>
          <p:spPr bwMode="auto">
            <a:xfrm>
              <a:off x="8322" y="5388"/>
              <a:ext cx="2264" cy="344"/>
            </a:xfrm>
            <a:prstGeom prst="rect">
              <a:avLst/>
            </a:prstGeom>
            <a:solidFill>
              <a:srgbClr val="FFFFFF"/>
            </a:solidFill>
            <a:ln w="9525">
              <a:solidFill>
                <a:srgbClr val="000000"/>
              </a:solidFill>
              <a:prstDash val="sysDot"/>
              <a:miter lim="800000"/>
              <a:headEnd/>
              <a:tailEnd/>
            </a:ln>
          </p:spPr>
          <p:txBody>
            <a:bodyPr vert="horz" wrap="square" lIns="91440" tIns="0" rIns="9144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Forest clearance</a:t>
              </a:r>
              <a:endParaRPr kumimoji="0" 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anose="020B0604020202020204" pitchFamily="34" charset="0"/>
              </a:endParaRPr>
            </a:p>
          </p:txBody>
        </p:sp>
        <p:sp>
          <p:nvSpPr>
            <p:cNvPr id="50" name="Rectangle 11"/>
            <p:cNvSpPr>
              <a:spLocks noChangeArrowheads="1"/>
            </p:cNvSpPr>
            <p:nvPr/>
          </p:nvSpPr>
          <p:spPr bwMode="auto">
            <a:xfrm>
              <a:off x="8322" y="6129"/>
              <a:ext cx="2264" cy="360"/>
            </a:xfrm>
            <a:prstGeom prst="rect">
              <a:avLst/>
            </a:prstGeom>
            <a:solidFill>
              <a:srgbClr val="FFFFFF"/>
            </a:solidFill>
            <a:ln w="9525">
              <a:solidFill>
                <a:srgbClr val="000000"/>
              </a:solidFill>
              <a:prstDash val="sysDot"/>
              <a:miter lim="800000"/>
              <a:headEnd/>
              <a:tailEnd/>
            </a:ln>
          </p:spPr>
          <p:txBody>
            <a:bodyPr vert="horz" wrap="square" lIns="91440" tIns="0" rIns="9144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Handover of land</a:t>
              </a:r>
              <a:endParaRPr kumimoji="0" lang="en-US" sz="1800" b="0" i="0" u="none" strike="noStrike" cap="none" normalizeH="0" baseline="0" dirty="0">
                <a:ln>
                  <a:noFill/>
                </a:ln>
                <a:solidFill>
                  <a:schemeClr val="tx1"/>
                </a:solidFill>
                <a:effectLst/>
                <a:latin typeface="Arial" panose="020B0604020202020204" pitchFamily="34" charset="0"/>
              </a:endParaRPr>
            </a:p>
          </p:txBody>
        </p:sp>
        <p:sp>
          <p:nvSpPr>
            <p:cNvPr id="51" name="Rectangle 10"/>
            <p:cNvSpPr>
              <a:spLocks noChangeArrowheads="1"/>
            </p:cNvSpPr>
            <p:nvPr/>
          </p:nvSpPr>
          <p:spPr bwMode="auto">
            <a:xfrm>
              <a:off x="8322" y="6540"/>
              <a:ext cx="2264" cy="414"/>
            </a:xfrm>
            <a:prstGeom prst="rect">
              <a:avLst/>
            </a:prstGeom>
            <a:solidFill>
              <a:srgbClr val="FFFFFF"/>
            </a:solidFill>
            <a:ln w="9525">
              <a:solidFill>
                <a:srgbClr val="000000"/>
              </a:solidFill>
              <a:prstDash val="sysDot"/>
              <a:miter lim="800000"/>
              <a:headEnd/>
              <a:tailEnd/>
            </a:ln>
          </p:spPr>
          <p:txBody>
            <a:bodyPr vert="horz" wrap="square" lIns="91440" tIns="0" rIns="9144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Periodic monitoring</a:t>
              </a:r>
              <a:endParaRPr kumimoji="0" lang="en-US" sz="1800" b="0" i="0" u="none" strike="noStrike" cap="none" normalizeH="0" baseline="0">
                <a:ln>
                  <a:noFill/>
                </a:ln>
                <a:solidFill>
                  <a:schemeClr val="tx1"/>
                </a:solidFill>
                <a:effectLst/>
                <a:latin typeface="Arial" panose="020B0604020202020204" pitchFamily="34" charset="0"/>
              </a:endParaRPr>
            </a:p>
          </p:txBody>
        </p:sp>
      </p:grpSp>
      <p:grpSp>
        <p:nvGrpSpPr>
          <p:cNvPr id="52" name="Group 6"/>
          <p:cNvGrpSpPr>
            <a:grpSpLocks/>
          </p:cNvGrpSpPr>
          <p:nvPr/>
        </p:nvGrpSpPr>
        <p:grpSpPr bwMode="auto">
          <a:xfrm>
            <a:off x="3619321" y="3411359"/>
            <a:ext cx="1731566" cy="1129115"/>
            <a:chOff x="4629" y="5742"/>
            <a:chExt cx="2727" cy="1778"/>
          </a:xfrm>
        </p:grpSpPr>
        <p:sp>
          <p:nvSpPr>
            <p:cNvPr id="53" name="AutoShape 8"/>
            <p:cNvSpPr>
              <a:spLocks noChangeArrowheads="1"/>
            </p:cNvSpPr>
            <p:nvPr/>
          </p:nvSpPr>
          <p:spPr bwMode="auto">
            <a:xfrm>
              <a:off x="4629" y="5792"/>
              <a:ext cx="259" cy="1728"/>
            </a:xfrm>
            <a:prstGeom prst="downArrow">
              <a:avLst>
                <a:gd name="adj1" fmla="val 50000"/>
                <a:gd name="adj2" fmla="val 166795"/>
              </a:avLst>
            </a:prstGeom>
            <a:solidFill>
              <a:srgbClr val="808080"/>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latin typeface="Calibri" panose="020F0502020204030204" pitchFamily="34" charset="0"/>
                <a:cs typeface="Calibri" panose="020F0502020204030204" pitchFamily="34" charset="0"/>
              </a:endParaRPr>
            </a:p>
          </p:txBody>
        </p:sp>
        <p:sp>
          <p:nvSpPr>
            <p:cNvPr id="54" name="AutoShape 7"/>
            <p:cNvSpPr>
              <a:spLocks noChangeArrowheads="1"/>
            </p:cNvSpPr>
            <p:nvPr/>
          </p:nvSpPr>
          <p:spPr bwMode="auto">
            <a:xfrm>
              <a:off x="7097" y="5742"/>
              <a:ext cx="259" cy="1728"/>
            </a:xfrm>
            <a:prstGeom prst="downArrow">
              <a:avLst>
                <a:gd name="adj1" fmla="val 50000"/>
                <a:gd name="adj2" fmla="val 166795"/>
              </a:avLst>
            </a:prstGeom>
            <a:solidFill>
              <a:srgbClr val="808080"/>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latin typeface="Calibri" panose="020F0502020204030204" pitchFamily="34" charset="0"/>
                <a:cs typeface="Calibri" panose="020F0502020204030204" pitchFamily="34" charset="0"/>
              </a:endParaRPr>
            </a:p>
          </p:txBody>
        </p:sp>
      </p:grpSp>
      <p:grpSp>
        <p:nvGrpSpPr>
          <p:cNvPr id="55" name="Group 2"/>
          <p:cNvGrpSpPr>
            <a:grpSpLocks/>
          </p:cNvGrpSpPr>
          <p:nvPr/>
        </p:nvGrpSpPr>
        <p:grpSpPr bwMode="auto">
          <a:xfrm>
            <a:off x="925773" y="1570356"/>
            <a:ext cx="1371538" cy="3837593"/>
            <a:chOff x="387" y="3368"/>
            <a:chExt cx="2160" cy="6043"/>
          </a:xfrm>
        </p:grpSpPr>
        <p:sp>
          <p:nvSpPr>
            <p:cNvPr id="56" name="Oval 5"/>
            <p:cNvSpPr>
              <a:spLocks noChangeArrowheads="1"/>
            </p:cNvSpPr>
            <p:nvPr/>
          </p:nvSpPr>
          <p:spPr bwMode="auto">
            <a:xfrm>
              <a:off x="533" y="3368"/>
              <a:ext cx="1921" cy="1814"/>
            </a:xfrm>
            <a:prstGeom prst="ellipse">
              <a:avLst/>
            </a:prstGeom>
            <a:solidFill>
              <a:srgbClr val="76923C"/>
            </a:solidFill>
            <a:ln w="9525">
              <a:solidFill>
                <a:srgbClr val="000000"/>
              </a:solidFill>
              <a:round/>
              <a:headEnd/>
              <a:tailEnd/>
            </a:ln>
          </p:spPr>
          <p:txBody>
            <a:bodyPr vert="horz" wrap="square" lIns="0" tIns="137160" rIns="0" bIns="13716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Plantation Authority</a:t>
              </a:r>
            </a:p>
          </p:txBody>
        </p:sp>
        <p:sp>
          <p:nvSpPr>
            <p:cNvPr id="57" name="Rectangle 4"/>
            <p:cNvSpPr>
              <a:spLocks noChangeArrowheads="1"/>
            </p:cNvSpPr>
            <p:nvPr/>
          </p:nvSpPr>
          <p:spPr bwMode="auto">
            <a:xfrm>
              <a:off x="387" y="6295"/>
              <a:ext cx="2160" cy="311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Receive payments</a:t>
              </a:r>
              <a:endParaRPr kumimoji="0" lang="en-US" sz="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lang="en-US" sz="1100" dirty="0">
                  <a:latin typeface="Calibri" panose="020F0502020204030204" pitchFamily="34" charset="0"/>
                  <a:ea typeface="Calibri" panose="020F0502020204030204" pitchFamily="34" charset="0"/>
                  <a:cs typeface="Calibri" panose="020F0502020204030204" pitchFamily="34" charset="0"/>
                </a:rPr>
                <a:t>Locate degraded forest</a:t>
              </a:r>
              <a:r>
                <a:rPr kumimoji="0" 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land</a:t>
              </a:r>
              <a:endParaRPr kumimoji="0" lang="en-US" sz="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Undertake plantations</a:t>
              </a:r>
              <a:endParaRPr kumimoji="0" lang="en-US" sz="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Maintain plantations for five years</a:t>
              </a:r>
            </a:p>
            <a:p>
              <a:pPr marL="0" marR="0" lvl="0" indent="0" algn="l" defTabSz="914400" rtl="0" eaLnBrk="0" fontAlgn="base" latinLnBrk="0" hangingPunct="0">
                <a:lnSpc>
                  <a:spcPct val="100000"/>
                </a:lnSpc>
                <a:spcBef>
                  <a:spcPct val="0"/>
                </a:spcBef>
                <a:spcAft>
                  <a:spcPct val="0"/>
                </a:spcAft>
                <a:buClrTx/>
                <a:buSzTx/>
                <a:buFontTx/>
                <a:buChar char="•"/>
                <a:tabLst/>
              </a:pPr>
              <a:r>
                <a:rPr lang="en-US" sz="1100" dirty="0">
                  <a:latin typeface="Calibri" panose="020F0502020204030204" pitchFamily="34" charset="0"/>
                  <a:cs typeface="Calibri" panose="020F0502020204030204" pitchFamily="34" charset="0"/>
                </a:rPr>
                <a:t>Hand over forests to DFOs</a:t>
              </a:r>
              <a:endParaRPr kumimoji="0" lang="en-US" sz="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58" name="Rectangle 3"/>
            <p:cNvSpPr>
              <a:spLocks noChangeArrowheads="1"/>
            </p:cNvSpPr>
            <p:nvPr/>
          </p:nvSpPr>
          <p:spPr bwMode="auto">
            <a:xfrm>
              <a:off x="387" y="5210"/>
              <a:ext cx="2160" cy="1107"/>
            </a:xfrm>
            <a:prstGeom prst="rect">
              <a:avLst/>
            </a:prstGeom>
            <a:solidFill>
              <a:srgbClr val="FFFFFF"/>
            </a:solidFill>
            <a:ln w="9525">
              <a:solidFill>
                <a:srgbClr val="000000"/>
              </a:solidFill>
              <a:miter lim="800000"/>
              <a:headEnd/>
              <a:tailEnd/>
            </a:ln>
          </p:spPr>
          <p:txBody>
            <a:bodyPr vert="horz" wrap="square" lIns="45720" tIns="0" rIns="4572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Secretary/FEMD</a:t>
              </a:r>
              <a:endParaRPr kumimoji="0" lang="en-US" sz="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DoFS</a:t>
              </a:r>
              <a:endParaRPr kumimoji="0" lang="en-US" sz="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DNPWC</a:t>
              </a:r>
              <a:endParaRPr kumimoji="0" lang="en-US" sz="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FPDB</a:t>
              </a:r>
              <a:endParaRPr kumimoji="0" lang="en-US"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grpSp>
      <p:sp>
        <p:nvSpPr>
          <p:cNvPr id="10" name="TextBox 9"/>
          <p:cNvSpPr txBox="1"/>
          <p:nvPr/>
        </p:nvSpPr>
        <p:spPr>
          <a:xfrm>
            <a:off x="3795152" y="3936405"/>
            <a:ext cx="1555735" cy="307777"/>
          </a:xfrm>
          <a:prstGeom prst="rect">
            <a:avLst/>
          </a:prstGeom>
          <a:solidFill>
            <a:schemeClr val="bg1"/>
          </a:solidFill>
          <a:ln>
            <a:solidFill>
              <a:srgbClr val="FF0000"/>
            </a:solidFill>
          </a:ln>
        </p:spPr>
        <p:txBody>
          <a:bodyPr wrap="square" rtlCol="0">
            <a:spAutoFit/>
          </a:bodyPr>
          <a:lstStyle/>
          <a:p>
            <a:pPr algn="ctr"/>
            <a:r>
              <a:rPr lang="en-US" sz="1400" dirty="0">
                <a:solidFill>
                  <a:srgbClr val="FF0000"/>
                </a:solidFill>
                <a:latin typeface="Calibri" panose="020F0502020204030204" pitchFamily="34" charset="0"/>
                <a:cs typeface="Calibri" panose="020F0502020204030204" pitchFamily="34" charset="0"/>
              </a:rPr>
              <a:t>DEVELOPERS</a:t>
            </a:r>
          </a:p>
        </p:txBody>
      </p:sp>
      <p:sp>
        <p:nvSpPr>
          <p:cNvPr id="36" name="Right Arrow 35"/>
          <p:cNvSpPr/>
          <p:nvPr/>
        </p:nvSpPr>
        <p:spPr>
          <a:xfrm rot="15226794">
            <a:off x="3931890" y="3564628"/>
            <a:ext cx="464528" cy="2519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62" name="Left Arrow 61"/>
          <p:cNvSpPr/>
          <p:nvPr/>
        </p:nvSpPr>
        <p:spPr>
          <a:xfrm rot="6305210">
            <a:off x="4740322" y="3576637"/>
            <a:ext cx="421714"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63" name="Left Arrow 62"/>
          <p:cNvSpPr/>
          <p:nvPr/>
        </p:nvSpPr>
        <p:spPr>
          <a:xfrm rot="18015220">
            <a:off x="3906996" y="4276890"/>
            <a:ext cx="355058" cy="25272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64" name="Right Arrow 63"/>
          <p:cNvSpPr/>
          <p:nvPr/>
        </p:nvSpPr>
        <p:spPr>
          <a:xfrm rot="3322584">
            <a:off x="4649565" y="4289906"/>
            <a:ext cx="415113" cy="2468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445412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National Plantation &amp; Forest Product Development Authority</a:t>
            </a:r>
          </a:p>
        </p:txBody>
      </p:sp>
      <p:sp>
        <p:nvSpPr>
          <p:cNvPr id="3" name="Content Placeholder 2"/>
          <p:cNvSpPr>
            <a:spLocks noGrp="1"/>
          </p:cNvSpPr>
          <p:nvPr>
            <p:ph idx="1"/>
          </p:nvPr>
        </p:nvSpPr>
        <p:spPr/>
        <p:txBody>
          <a:bodyPr>
            <a:normAutofit fontScale="92500"/>
          </a:bodyPr>
          <a:lstStyle/>
          <a:p>
            <a:pPr marL="0" indent="0">
              <a:buNone/>
            </a:pPr>
            <a:r>
              <a:rPr lang="en-US" b="1" dirty="0"/>
              <a:t>Authority can resolve several outstanding issues related to Replacement</a:t>
            </a:r>
          </a:p>
          <a:p>
            <a:r>
              <a:rPr lang="en-US" dirty="0"/>
              <a:t>Independent institution created by separate Act of the Parliament</a:t>
            </a:r>
          </a:p>
          <a:p>
            <a:r>
              <a:rPr lang="en-US" dirty="0"/>
              <a:t>Finds degraded sites for planting, including village enclaves within protected areas or national forests</a:t>
            </a:r>
          </a:p>
          <a:p>
            <a:r>
              <a:rPr lang="en-US" dirty="0"/>
              <a:t>Receives all funds paid by developers directly into its account to execute works</a:t>
            </a:r>
          </a:p>
        </p:txBody>
      </p:sp>
    </p:spTree>
    <p:extLst>
      <p:ext uri="{BB962C8B-B14F-4D97-AF65-F5344CB8AC3E}">
        <p14:creationId xmlns:p14="http://schemas.microsoft.com/office/powerpoint/2010/main" val="333773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Authority: Forest Land Bank</a:t>
            </a:r>
          </a:p>
        </p:txBody>
      </p:sp>
      <p:sp>
        <p:nvSpPr>
          <p:cNvPr id="3" name="Content Placeholder 2"/>
          <p:cNvSpPr>
            <a:spLocks noGrp="1"/>
          </p:cNvSpPr>
          <p:nvPr>
            <p:ph idx="1"/>
          </p:nvPr>
        </p:nvSpPr>
        <p:spPr/>
        <p:txBody>
          <a:bodyPr>
            <a:normAutofit fontScale="92500" lnSpcReduction="10000"/>
          </a:bodyPr>
          <a:lstStyle/>
          <a:p>
            <a:r>
              <a:rPr lang="en-US" dirty="0"/>
              <a:t>Authority can create FLB especially when land-for-land compensation is involved</a:t>
            </a:r>
          </a:p>
          <a:p>
            <a:r>
              <a:rPr lang="en-US" dirty="0"/>
              <a:t>APPIIC commissioned a study which prompted MOFE to provide option of land-for-cash compensation in the updated Guidelines</a:t>
            </a:r>
          </a:p>
          <a:p>
            <a:r>
              <a:rPr lang="en-US" dirty="0"/>
              <a:t>The land parcels received for compensation in the past were found mostly scattered all over the landscape and were difficult for DFOs to manage, and not particularly useful for forestry purposes. </a:t>
            </a:r>
          </a:p>
        </p:txBody>
      </p:sp>
    </p:spTree>
    <p:extLst>
      <p:ext uri="{BB962C8B-B14F-4D97-AF65-F5344CB8AC3E}">
        <p14:creationId xmlns:p14="http://schemas.microsoft.com/office/powerpoint/2010/main" val="9422023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effectLst>
                  <a:outerShdw blurRad="38100" dist="38100" dir="2700000" algn="tl">
                    <a:srgbClr val="000000">
                      <a:alpha val="43137"/>
                    </a:srgbClr>
                  </a:outerShdw>
                </a:effectLst>
              </a:rPr>
              <a:t>Heavy seedlings mortality</a:t>
            </a:r>
          </a:p>
        </p:txBody>
      </p:sp>
      <p:sp>
        <p:nvSpPr>
          <p:cNvPr id="3" name="Content Placeholder 2"/>
          <p:cNvSpPr>
            <a:spLocks noGrp="1"/>
          </p:cNvSpPr>
          <p:nvPr>
            <p:ph idx="1"/>
          </p:nvPr>
        </p:nvSpPr>
        <p:spPr/>
        <p:txBody>
          <a:bodyPr/>
          <a:lstStyle/>
          <a:p>
            <a:endParaRPr lang="en-US" dirty="0"/>
          </a:p>
        </p:txBody>
      </p:sp>
      <p:pic>
        <p:nvPicPr>
          <p:cNvPr id="4098" name="Picture 2" descr="C:\Users\User\Desktop\New folder\DSC01479.JPG"/>
          <p:cNvPicPr>
            <a:picLocks noChangeAspect="1" noChangeArrowheads="1"/>
          </p:cNvPicPr>
          <p:nvPr/>
        </p:nvPicPr>
        <p:blipFill>
          <a:blip r:embed="rId3" cstate="print"/>
          <a:srcRect/>
          <a:stretch>
            <a:fillRect/>
          </a:stretch>
        </p:blipFill>
        <p:spPr bwMode="auto">
          <a:xfrm>
            <a:off x="0" y="1600200"/>
            <a:ext cx="9144000" cy="6477000"/>
          </a:xfrm>
          <a:prstGeom prst="rect">
            <a:avLst/>
          </a:prstGeom>
          <a:noFill/>
        </p:spPr>
      </p:pic>
    </p:spTree>
    <p:extLst>
      <p:ext uri="{BB962C8B-B14F-4D97-AF65-F5344CB8AC3E}">
        <p14:creationId xmlns:p14="http://schemas.microsoft.com/office/powerpoint/2010/main" val="36822994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CONSOLIDATING SUCCESS</a:t>
            </a:r>
          </a:p>
        </p:txBody>
      </p:sp>
      <p:sp>
        <p:nvSpPr>
          <p:cNvPr id="3" name="Content Placeholder 2"/>
          <p:cNvSpPr>
            <a:spLocks noGrp="1"/>
          </p:cNvSpPr>
          <p:nvPr>
            <p:ph idx="1"/>
          </p:nvPr>
        </p:nvSpPr>
        <p:spPr/>
        <p:txBody>
          <a:bodyPr>
            <a:normAutofit/>
          </a:bodyPr>
          <a:lstStyle/>
          <a:p>
            <a:r>
              <a:rPr lang="en-US" dirty="0"/>
              <a:t>Help revise current Forest Guidelines and PA Guidelines with NPV and new compensation mechanisms</a:t>
            </a:r>
          </a:p>
          <a:p>
            <a:r>
              <a:rPr lang="en-US" dirty="0"/>
              <a:t>Pre - Feasibility study to establish National Authority has been completed and findings presented to MOFE</a:t>
            </a:r>
          </a:p>
          <a:p>
            <a:r>
              <a:rPr lang="en-US" dirty="0"/>
              <a:t>Provide inputs in the drafting of Federal Forest Policy and Act</a:t>
            </a:r>
          </a:p>
          <a:p>
            <a:pPr marL="0" indent="0">
              <a:buNone/>
            </a:pPr>
            <a:endParaRPr lang="en-US" dirty="0"/>
          </a:p>
        </p:txBody>
      </p:sp>
    </p:spTree>
    <p:extLst>
      <p:ext uri="{BB962C8B-B14F-4D97-AF65-F5344CB8AC3E}">
        <p14:creationId xmlns:p14="http://schemas.microsoft.com/office/powerpoint/2010/main" val="14292141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CONTEXT OF FEDERALISM</a:t>
            </a:r>
          </a:p>
        </p:txBody>
      </p:sp>
      <p:sp>
        <p:nvSpPr>
          <p:cNvPr id="3" name="Content Placeholder 2"/>
          <p:cNvSpPr>
            <a:spLocks noGrp="1"/>
          </p:cNvSpPr>
          <p:nvPr>
            <p:ph idx="1"/>
          </p:nvPr>
        </p:nvSpPr>
        <p:spPr/>
        <p:txBody>
          <a:bodyPr>
            <a:normAutofit lnSpcReduction="10000"/>
          </a:bodyPr>
          <a:lstStyle/>
          <a:p>
            <a:pPr marL="0" indent="0">
              <a:buNone/>
            </a:pPr>
            <a:r>
              <a:rPr lang="en-US" dirty="0"/>
              <a:t>Success of easing this bottleneck hinges on effective federal forest policy and act:</a:t>
            </a:r>
          </a:p>
          <a:p>
            <a:pPr marL="400050" lvl="1" indent="0">
              <a:buNone/>
            </a:pPr>
            <a:r>
              <a:rPr lang="en-US" dirty="0"/>
              <a:t>All diversions of forest to non-forestry uses must have the prior permission of the Federal Government</a:t>
            </a:r>
          </a:p>
          <a:p>
            <a:pPr marL="400050" lvl="1" indent="0">
              <a:buNone/>
            </a:pPr>
            <a:r>
              <a:rPr lang="en-US" dirty="0"/>
              <a:t>National Plantation and Forest Product Development Authority (NPFPDA) be established by the Federal Act</a:t>
            </a:r>
          </a:p>
          <a:p>
            <a:pPr marL="400050" lvl="1" indent="0">
              <a:buNone/>
            </a:pPr>
            <a:r>
              <a:rPr lang="en-US" dirty="0"/>
              <a:t>Provinces execute the actual plantings, care-taking and getting financial returns</a:t>
            </a:r>
          </a:p>
        </p:txBody>
      </p:sp>
    </p:spTree>
    <p:extLst>
      <p:ext uri="{BB962C8B-B14F-4D97-AF65-F5344CB8AC3E}">
        <p14:creationId xmlns:p14="http://schemas.microsoft.com/office/powerpoint/2010/main" val="14338862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APPIIC ROLE AT FEDERAL AND PROVINCE LEVELS</a:t>
            </a:r>
          </a:p>
        </p:txBody>
      </p:sp>
      <p:sp>
        <p:nvSpPr>
          <p:cNvPr id="3" name="Content Placeholder 2"/>
          <p:cNvSpPr>
            <a:spLocks noGrp="1"/>
          </p:cNvSpPr>
          <p:nvPr>
            <p:ph idx="1"/>
          </p:nvPr>
        </p:nvSpPr>
        <p:spPr/>
        <p:txBody>
          <a:bodyPr>
            <a:normAutofit lnSpcReduction="10000"/>
          </a:bodyPr>
          <a:lstStyle/>
          <a:p>
            <a:r>
              <a:rPr lang="en-US" dirty="0"/>
              <a:t>Help the Authority carry out commercial plantations in each Provinces</a:t>
            </a:r>
          </a:p>
          <a:p>
            <a:r>
              <a:rPr lang="en-US" dirty="0"/>
              <a:t> Build Capacity and raise awareness at all federal and province levels</a:t>
            </a:r>
          </a:p>
          <a:p>
            <a:r>
              <a:rPr lang="en-US" dirty="0"/>
              <a:t> Solicit start-up fund to establish the Authority</a:t>
            </a:r>
          </a:p>
          <a:p>
            <a:r>
              <a:rPr lang="en-US" dirty="0"/>
              <a:t>Help modernize the Authority offices, especially by setting up effective financial and administrative system</a:t>
            </a:r>
          </a:p>
        </p:txBody>
      </p:sp>
    </p:spTree>
    <p:extLst>
      <p:ext uri="{BB962C8B-B14F-4D97-AF65-F5344CB8AC3E}">
        <p14:creationId xmlns:p14="http://schemas.microsoft.com/office/powerpoint/2010/main" val="5025196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Conclusion</a:t>
            </a:r>
          </a:p>
        </p:txBody>
      </p:sp>
      <p:sp>
        <p:nvSpPr>
          <p:cNvPr id="3" name="Content Placeholder 2"/>
          <p:cNvSpPr>
            <a:spLocks noGrp="1"/>
          </p:cNvSpPr>
          <p:nvPr>
            <p:ph idx="1"/>
          </p:nvPr>
        </p:nvSpPr>
        <p:spPr>
          <a:xfrm>
            <a:off x="5562600" y="1295400"/>
            <a:ext cx="3124200" cy="4648199"/>
          </a:xfrm>
        </p:spPr>
        <p:txBody>
          <a:bodyPr>
            <a:normAutofit lnSpcReduction="10000"/>
          </a:bodyPr>
          <a:lstStyle/>
          <a:p>
            <a:pPr marL="0" indent="0">
              <a:buNone/>
            </a:pPr>
            <a:r>
              <a:rPr lang="en-US" sz="2800" dirty="0"/>
              <a:t>This is </a:t>
            </a:r>
            <a:r>
              <a:rPr lang="en-US" sz="2800" dirty="0" smtClean="0"/>
              <a:t>an opportunity </a:t>
            </a:r>
            <a:r>
              <a:rPr lang="en-US" sz="2800" dirty="0"/>
              <a:t>to begin an era of organized large-scale commercial plantations in Nepal. It should be considered as a win-win between Green and Brown Sectors</a:t>
            </a:r>
          </a:p>
          <a:p>
            <a:pPr marL="0" indent="0">
              <a:buNone/>
            </a:pPr>
            <a:endParaRPr lang="en-US"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28600" y="1143000"/>
            <a:ext cx="5029200" cy="5029200"/>
          </a:xfrm>
          <a:prstGeom prst="rect">
            <a:avLst/>
          </a:prstGeom>
          <a:noFill/>
          <a:ln>
            <a:noFill/>
          </a:ln>
        </p:spPr>
      </p:pic>
    </p:spTree>
    <p:extLst>
      <p:ext uri="{BB962C8B-B14F-4D97-AF65-F5344CB8AC3E}">
        <p14:creationId xmlns:p14="http://schemas.microsoft.com/office/powerpoint/2010/main" val="4056336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STRUCTURE</a:t>
            </a:r>
          </a:p>
        </p:txBody>
      </p:sp>
      <p:sp>
        <p:nvSpPr>
          <p:cNvPr id="3" name="Content Placeholder 2"/>
          <p:cNvSpPr>
            <a:spLocks noGrp="1"/>
          </p:cNvSpPr>
          <p:nvPr>
            <p:ph idx="1"/>
          </p:nvPr>
        </p:nvSpPr>
        <p:spPr/>
        <p:txBody>
          <a:bodyPr/>
          <a:lstStyle/>
          <a:p>
            <a:r>
              <a:rPr lang="en-US" dirty="0"/>
              <a:t>CONTEXT</a:t>
            </a:r>
          </a:p>
          <a:p>
            <a:pPr marL="400050" lvl="1" indent="0">
              <a:buNone/>
            </a:pPr>
            <a:r>
              <a:rPr lang="en-US" dirty="0"/>
              <a:t>CO-WORK WITH MOFE</a:t>
            </a:r>
          </a:p>
          <a:p>
            <a:r>
              <a:rPr lang="en-US" dirty="0"/>
              <a:t>STRATEGIES AND ACTIONS</a:t>
            </a:r>
          </a:p>
          <a:p>
            <a:r>
              <a:rPr lang="en-US" dirty="0"/>
              <a:t>ACHIEVEMENTS AND SUPPORT ROLE</a:t>
            </a:r>
          </a:p>
          <a:p>
            <a:r>
              <a:rPr lang="en-US" dirty="0"/>
              <a:t>NEW PROSPECTS FOR ORGANIZED PLANTATIONS</a:t>
            </a:r>
          </a:p>
          <a:p>
            <a:r>
              <a:rPr lang="en-US" dirty="0"/>
              <a:t>CONCLUSION</a:t>
            </a:r>
          </a:p>
          <a:p>
            <a:endParaRPr lang="en-US" dirty="0"/>
          </a:p>
        </p:txBody>
      </p:sp>
    </p:spTree>
    <p:extLst>
      <p:ext uri="{BB962C8B-B14F-4D97-AF65-F5344CB8AC3E}">
        <p14:creationId xmlns:p14="http://schemas.microsoft.com/office/powerpoint/2010/main" val="1538374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 </a:t>
            </a:r>
            <a:r>
              <a:rPr lang="en-US" dirty="0"/>
              <a:t/>
            </a:r>
            <a:br>
              <a:rPr lang="en-US" dirty="0"/>
            </a:br>
            <a:r>
              <a:rPr lang="en-US" dirty="0"/>
              <a:t>BOTTLENECK</a:t>
            </a:r>
            <a:br>
              <a:rPr lang="en-US" dirty="0"/>
            </a:br>
            <a:r>
              <a:rPr lang="en-US" dirty="0"/>
              <a:t> </a:t>
            </a:r>
            <a:br>
              <a:rPr lang="en-US" dirty="0"/>
            </a:br>
            <a:endParaRPr lang="en-US" dirty="0"/>
          </a:p>
        </p:txBody>
      </p:sp>
      <p:sp>
        <p:nvSpPr>
          <p:cNvPr id="3" name="Content Placeholder 2"/>
          <p:cNvSpPr>
            <a:spLocks noGrp="1"/>
          </p:cNvSpPr>
          <p:nvPr>
            <p:ph idx="1"/>
          </p:nvPr>
        </p:nvSpPr>
        <p:spPr/>
        <p:txBody>
          <a:bodyPr/>
          <a:lstStyle/>
          <a:p>
            <a:pPr marL="0" indent="0">
              <a:buNone/>
            </a:pPr>
            <a:r>
              <a:rPr lang="en-US" dirty="0"/>
              <a:t>Forest clearance delay has been identified as one of the major bottlenecks affecting major infrastructure projects in Nepal</a:t>
            </a:r>
          </a:p>
          <a:p>
            <a:pPr marL="0" indent="0">
              <a:buNone/>
            </a:pPr>
            <a:r>
              <a:rPr lang="en-US" b="1" dirty="0"/>
              <a:t>Goal: </a:t>
            </a:r>
            <a:r>
              <a:rPr lang="en-US" dirty="0"/>
              <a:t>Develop mechanisms to rapidly obtain forest land for nationally important, growth enhancing infrastructure projects and to effectively manage new compensatory plantations.</a:t>
            </a:r>
          </a:p>
        </p:txBody>
      </p:sp>
    </p:spTree>
    <p:extLst>
      <p:ext uri="{BB962C8B-B14F-4D97-AF65-F5344CB8AC3E}">
        <p14:creationId xmlns:p14="http://schemas.microsoft.com/office/powerpoint/2010/main" val="1948792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418" y="0"/>
            <a:ext cx="8229600" cy="1143000"/>
          </a:xfrm>
        </p:spPr>
        <p:txBody>
          <a:bodyPr>
            <a:normAutofit/>
          </a:bodyPr>
          <a:lstStyle/>
          <a:p>
            <a:r>
              <a:rPr lang="en-US" sz="4000" dirty="0"/>
              <a:t>APPIIC’s </a:t>
            </a:r>
            <a:r>
              <a:rPr lang="en-US" sz="4000" dirty="0" smtClean="0"/>
              <a:t>Support</a:t>
            </a:r>
            <a:endParaRPr lang="en-US" sz="4000" dirty="0"/>
          </a:p>
        </p:txBody>
      </p:sp>
      <p:graphicFrame>
        <p:nvGraphicFramePr>
          <p:cNvPr id="3" name="Table 2"/>
          <p:cNvGraphicFramePr>
            <a:graphicFrameLocks noGrp="1"/>
          </p:cNvGraphicFramePr>
          <p:nvPr>
            <p:extLst>
              <p:ext uri="{D42A27DB-BD31-4B8C-83A1-F6EECF244321}">
                <p14:modId xmlns:p14="http://schemas.microsoft.com/office/powerpoint/2010/main" val="1820986165"/>
              </p:ext>
            </p:extLst>
          </p:nvPr>
        </p:nvGraphicFramePr>
        <p:xfrm>
          <a:off x="609600" y="1397000"/>
          <a:ext cx="8120418" cy="4732137"/>
        </p:xfrm>
        <a:graphic>
          <a:graphicData uri="http://schemas.openxmlformats.org/drawingml/2006/table">
            <a:tbl>
              <a:tblPr firstRow="1" bandRow="1">
                <a:tableStyleId>{5C22544A-7EE6-4342-B048-85BDC9FD1C3A}</a:tableStyleId>
              </a:tblPr>
              <a:tblGrid>
                <a:gridCol w="4060209">
                  <a:extLst>
                    <a:ext uri="{9D8B030D-6E8A-4147-A177-3AD203B41FA5}">
                      <a16:colId xmlns="" xmlns:a16="http://schemas.microsoft.com/office/drawing/2014/main" val="20000"/>
                    </a:ext>
                  </a:extLst>
                </a:gridCol>
                <a:gridCol w="4060209">
                  <a:extLst>
                    <a:ext uri="{9D8B030D-6E8A-4147-A177-3AD203B41FA5}">
                      <a16:colId xmlns="" xmlns:a16="http://schemas.microsoft.com/office/drawing/2014/main" val="20001"/>
                    </a:ext>
                  </a:extLst>
                </a:gridCol>
              </a:tblGrid>
              <a:tr h="491354">
                <a:tc>
                  <a:txBody>
                    <a:bodyPr/>
                    <a:lstStyle/>
                    <a:p>
                      <a:r>
                        <a:rPr lang="en-US" sz="2400" dirty="0"/>
                        <a:t>2006/07</a:t>
                      </a:r>
                      <a:r>
                        <a:rPr lang="en-US" sz="2400" baseline="0" dirty="0"/>
                        <a:t> – 2015/16</a:t>
                      </a:r>
                      <a:endParaRPr lang="en-US" sz="2400" dirty="0"/>
                    </a:p>
                  </a:txBody>
                  <a:tcPr/>
                </a:tc>
                <a:tc>
                  <a:txBody>
                    <a:bodyPr/>
                    <a:lstStyle/>
                    <a:p>
                      <a:r>
                        <a:rPr lang="en-US" sz="2400" dirty="0"/>
                        <a:t>2016/17 – 2017/18</a:t>
                      </a:r>
                    </a:p>
                  </a:txBody>
                  <a:tcPr/>
                </a:tc>
                <a:extLst>
                  <a:ext uri="{0D108BD9-81ED-4DB2-BD59-A6C34878D82A}">
                    <a16:rowId xmlns="" xmlns:a16="http://schemas.microsoft.com/office/drawing/2014/main" val="10000"/>
                  </a:ext>
                </a:extLst>
              </a:tr>
              <a:tr h="778646">
                <a:tc>
                  <a:txBody>
                    <a:bodyPr/>
                    <a:lstStyle/>
                    <a:p>
                      <a:r>
                        <a:rPr lang="en-US" sz="2400" dirty="0"/>
                        <a:t>Hand over 213.68 ha/year</a:t>
                      </a:r>
                    </a:p>
                  </a:txBody>
                  <a:tcPr/>
                </a:tc>
                <a:tc>
                  <a:txBody>
                    <a:bodyPr/>
                    <a:lstStyle/>
                    <a:p>
                      <a:r>
                        <a:rPr lang="en-US" sz="2400" dirty="0"/>
                        <a:t>1256.54</a:t>
                      </a:r>
                      <a:r>
                        <a:rPr lang="en-US" sz="2400" baseline="0" dirty="0"/>
                        <a:t> ha/year (Nearly 500% more)</a:t>
                      </a:r>
                      <a:endParaRPr lang="en-US" dirty="0"/>
                    </a:p>
                  </a:txBody>
                  <a:tcPr/>
                </a:tc>
                <a:extLst>
                  <a:ext uri="{0D108BD9-81ED-4DB2-BD59-A6C34878D82A}">
                    <a16:rowId xmlns="" xmlns:a16="http://schemas.microsoft.com/office/drawing/2014/main" val="10001"/>
                  </a:ext>
                </a:extLst>
              </a:tr>
              <a:tr h="798419">
                <a:tc>
                  <a:txBody>
                    <a:bodyPr/>
                    <a:lstStyle/>
                    <a:p>
                      <a:r>
                        <a:rPr lang="en-US" sz="2400" dirty="0"/>
                        <a:t>Took 2-3 year for decision</a:t>
                      </a:r>
                    </a:p>
                  </a:txBody>
                  <a:tcPr/>
                </a:tc>
                <a:tc>
                  <a:txBody>
                    <a:bodyPr/>
                    <a:lstStyle/>
                    <a:p>
                      <a:r>
                        <a:rPr lang="en-US" sz="2400" baseline="0" dirty="0"/>
                        <a:t>Less than </a:t>
                      </a:r>
                      <a:r>
                        <a:rPr lang="en-US" sz="2400" dirty="0"/>
                        <a:t>one year </a:t>
                      </a:r>
                    </a:p>
                    <a:p>
                      <a:r>
                        <a:rPr lang="en-US" sz="1800" dirty="0"/>
                        <a:t>some exceptions</a:t>
                      </a:r>
                    </a:p>
                  </a:txBody>
                  <a:tcPr/>
                </a:tc>
                <a:extLst>
                  <a:ext uri="{0D108BD9-81ED-4DB2-BD59-A6C34878D82A}">
                    <a16:rowId xmlns="" xmlns:a16="http://schemas.microsoft.com/office/drawing/2014/main" val="10002"/>
                  </a:ext>
                </a:extLst>
              </a:tr>
              <a:tr h="898222">
                <a:tc>
                  <a:txBody>
                    <a:bodyPr/>
                    <a:lstStyle/>
                    <a:p>
                      <a:r>
                        <a:rPr lang="en-US" sz="2400" dirty="0"/>
                        <a:t>2063 Forest Guidelines, many</a:t>
                      </a:r>
                      <a:r>
                        <a:rPr lang="en-US" sz="2400" baseline="0" dirty="0"/>
                        <a:t> issues</a:t>
                      </a:r>
                      <a:endParaRPr lang="en-US" sz="2400" dirty="0"/>
                    </a:p>
                  </a:txBody>
                  <a:tcPr/>
                </a:tc>
                <a:tc>
                  <a:txBody>
                    <a:bodyPr/>
                    <a:lstStyle/>
                    <a:p>
                      <a:r>
                        <a:rPr lang="en-US" sz="2400" dirty="0"/>
                        <a:t>Increased clarity in 2073 Forest Guidelines</a:t>
                      </a:r>
                    </a:p>
                  </a:txBody>
                  <a:tcPr/>
                </a:tc>
                <a:extLst>
                  <a:ext uri="{0D108BD9-81ED-4DB2-BD59-A6C34878D82A}">
                    <a16:rowId xmlns="" xmlns:a16="http://schemas.microsoft.com/office/drawing/2014/main" val="10003"/>
                  </a:ext>
                </a:extLst>
              </a:tr>
              <a:tr h="898222">
                <a:tc>
                  <a:txBody>
                    <a:bodyPr/>
                    <a:lstStyle/>
                    <a:p>
                      <a:r>
                        <a:rPr lang="en-US" sz="2400" dirty="0"/>
                        <a:t>Only land-for land compensation</a:t>
                      </a:r>
                    </a:p>
                  </a:txBody>
                  <a:tcPr/>
                </a:tc>
                <a:tc>
                  <a:txBody>
                    <a:bodyPr/>
                    <a:lstStyle/>
                    <a:p>
                      <a:r>
                        <a:rPr lang="en-US" sz="2400" dirty="0"/>
                        <a:t>Opened the gate for land for cash compensation</a:t>
                      </a:r>
                    </a:p>
                  </a:txBody>
                  <a:tcPr/>
                </a:tc>
                <a:extLst>
                  <a:ext uri="{0D108BD9-81ED-4DB2-BD59-A6C34878D82A}">
                    <a16:rowId xmlns="" xmlns:a16="http://schemas.microsoft.com/office/drawing/2014/main" val="10004"/>
                  </a:ext>
                </a:extLst>
              </a:tr>
              <a:tr h="491354">
                <a:tc gridSpan="2">
                  <a:txBody>
                    <a:bodyPr/>
                    <a:lstStyle/>
                    <a:p>
                      <a:r>
                        <a:rPr lang="en-US" sz="2400" b="1" dirty="0"/>
                        <a:t>APPIIC STARTED TO “CO-WORK” WITH MFSC</a:t>
                      </a:r>
                      <a:r>
                        <a:rPr lang="en-US" sz="2400" b="1" baseline="0" dirty="0"/>
                        <a:t> SINCE AUGUST 2016</a:t>
                      </a:r>
                      <a:endParaRPr lang="en-US" sz="2400" b="1" dirty="0"/>
                    </a:p>
                  </a:txBody>
                  <a:tcPr/>
                </a:tc>
                <a:tc hMerge="1">
                  <a:txBody>
                    <a:bodyPr/>
                    <a:lstStyle/>
                    <a:p>
                      <a:endParaRPr lang="en-US" dirty="0"/>
                    </a:p>
                  </a:txBody>
                  <a:tcPr/>
                </a:tc>
                <a:extLst>
                  <a:ext uri="{0D108BD9-81ED-4DB2-BD59-A6C34878D82A}">
                    <a16:rowId xmlns="" xmlns:a16="http://schemas.microsoft.com/office/drawing/2014/main" val="10005"/>
                  </a:ext>
                </a:extLst>
              </a:tr>
            </a:tbl>
          </a:graphicData>
        </a:graphic>
      </p:graphicFrame>
    </p:spTree>
    <p:extLst>
      <p:ext uri="{BB962C8B-B14F-4D97-AF65-F5344CB8AC3E}">
        <p14:creationId xmlns:p14="http://schemas.microsoft.com/office/powerpoint/2010/main" val="1638282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ARUN 3 and Upper </a:t>
            </a:r>
            <a:r>
              <a:rPr lang="en-US" sz="4000" dirty="0" err="1"/>
              <a:t>Karnali</a:t>
            </a:r>
            <a:endParaRPr lang="en-US" sz="4000"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8200" y="3657600"/>
            <a:ext cx="6781800" cy="2437015"/>
          </a:xfrm>
          <a:prstGeom prst="rect">
            <a:avLst/>
          </a:prstGeom>
        </p:spPr>
      </p:pic>
      <p:sp>
        <p:nvSpPr>
          <p:cNvPr id="7" name="Rectangle 6"/>
          <p:cNvSpPr/>
          <p:nvPr/>
        </p:nvSpPr>
        <p:spPr>
          <a:xfrm>
            <a:off x="838200" y="1417638"/>
            <a:ext cx="6781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FOREST GUIDELINES, 2074, PROVED INSUFFICIENT WHEN PDA BECAME INVOLVED</a:t>
            </a:r>
          </a:p>
        </p:txBody>
      </p:sp>
      <p:sp>
        <p:nvSpPr>
          <p:cNvPr id="8" name="Rectangle 7"/>
          <p:cNvSpPr/>
          <p:nvPr/>
        </p:nvSpPr>
        <p:spPr>
          <a:xfrm>
            <a:off x="838200" y="2332038"/>
            <a:ext cx="6781800" cy="11731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PM AS THE CHAIR OF IBN DIRECTED DURING ITS 27</a:t>
            </a:r>
            <a:r>
              <a:rPr lang="en-US" baseline="30000" dirty="0"/>
              <a:t>TH</a:t>
            </a:r>
            <a:r>
              <a:rPr lang="en-US" dirty="0"/>
              <a:t> BOARD MEETING TO FURTHER REVISE FOREST AND PA GUIDELINES WITHIN THREE MONTHS WITH INVOLVEMENT OF CONCERNED STAKEHOLDERS</a:t>
            </a:r>
          </a:p>
        </p:txBody>
      </p:sp>
    </p:spTree>
    <p:extLst>
      <p:ext uri="{BB962C8B-B14F-4D97-AF65-F5344CB8AC3E}">
        <p14:creationId xmlns:p14="http://schemas.microsoft.com/office/powerpoint/2010/main" val="18386603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STRATEGIES AND ACTIONS</a:t>
            </a:r>
          </a:p>
        </p:txBody>
      </p:sp>
      <p:sp>
        <p:nvSpPr>
          <p:cNvPr id="3" name="Content Placeholder 2"/>
          <p:cNvSpPr>
            <a:spLocks noGrp="1"/>
          </p:cNvSpPr>
          <p:nvPr>
            <p:ph idx="1"/>
          </p:nvPr>
        </p:nvSpPr>
        <p:spPr/>
        <p:txBody>
          <a:bodyPr/>
          <a:lstStyle/>
          <a:p>
            <a:r>
              <a:rPr lang="en-US" dirty="0"/>
              <a:t>Harmonizing Procedures</a:t>
            </a:r>
          </a:p>
          <a:p>
            <a:r>
              <a:rPr lang="en-US" dirty="0"/>
              <a:t>Legal Framework Revisions</a:t>
            </a:r>
          </a:p>
          <a:p>
            <a:r>
              <a:rPr lang="en-US" dirty="0"/>
              <a:t>Forest Replacement and Fund Flows</a:t>
            </a:r>
          </a:p>
          <a:p>
            <a:r>
              <a:rPr lang="en-US" dirty="0"/>
              <a:t>Awareness Raising and Capacity Building</a:t>
            </a:r>
          </a:p>
          <a:p>
            <a:pPr marL="0" indent="0">
              <a:buNone/>
            </a:pPr>
            <a:endParaRPr lang="en-US" b="1" dirty="0"/>
          </a:p>
          <a:p>
            <a:pPr marL="0" indent="0">
              <a:buNone/>
            </a:pPr>
            <a:r>
              <a:rPr lang="en-US" b="1" dirty="0"/>
              <a:t>APPIIC has taken the holistic approach: Not just Forest Clearance, but also Forest Replacement</a:t>
            </a:r>
          </a:p>
          <a:p>
            <a:pPr marL="0" indent="0">
              <a:buNone/>
            </a:pPr>
            <a:endParaRPr lang="en-US" dirty="0"/>
          </a:p>
        </p:txBody>
      </p:sp>
    </p:spTree>
    <p:extLst>
      <p:ext uri="{BB962C8B-B14F-4D97-AF65-F5344CB8AC3E}">
        <p14:creationId xmlns:p14="http://schemas.microsoft.com/office/powerpoint/2010/main" val="7787255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ACHIEVEMENT</a:t>
            </a:r>
            <a:r>
              <a:rPr lang="en-US" dirty="0"/>
              <a:t>S</a:t>
            </a:r>
          </a:p>
        </p:txBody>
      </p:sp>
      <p:sp>
        <p:nvSpPr>
          <p:cNvPr id="3" name="Content Placeholder 2"/>
          <p:cNvSpPr>
            <a:spLocks noGrp="1"/>
          </p:cNvSpPr>
          <p:nvPr>
            <p:ph idx="1"/>
          </p:nvPr>
        </p:nvSpPr>
        <p:spPr/>
        <p:txBody>
          <a:bodyPr>
            <a:normAutofit lnSpcReduction="10000"/>
          </a:bodyPr>
          <a:lstStyle/>
          <a:p>
            <a:r>
              <a:rPr lang="en-US" b="1" dirty="0"/>
              <a:t>Forest Guidelines, 2074: </a:t>
            </a:r>
            <a:r>
              <a:rPr lang="en-US" dirty="0"/>
              <a:t>Despite criticisms, the Guidelines has several improvements over the earlier Guidelines</a:t>
            </a:r>
          </a:p>
          <a:p>
            <a:r>
              <a:rPr lang="en-US" dirty="0"/>
              <a:t> Updated Guidelines has resolved number of outstanding issues: APPIIC’s role reflected in half of the issues</a:t>
            </a:r>
          </a:p>
          <a:p>
            <a:r>
              <a:rPr lang="en-US" dirty="0">
                <a:solidFill>
                  <a:srgbClr val="FF0000"/>
                </a:solidFill>
              </a:rPr>
              <a:t>The Guidelines introduced option &amp; principle of “land for cash”</a:t>
            </a:r>
          </a:p>
          <a:p>
            <a:r>
              <a:rPr lang="en-US" dirty="0"/>
              <a:t>The Guidelines can be made better: </a:t>
            </a:r>
          </a:p>
          <a:p>
            <a:pPr marL="0" indent="0">
              <a:buNone/>
            </a:pPr>
            <a:endParaRPr lang="en-US" b="1" dirty="0"/>
          </a:p>
        </p:txBody>
      </p:sp>
    </p:spTree>
    <p:extLst>
      <p:ext uri="{BB962C8B-B14F-4D97-AF65-F5344CB8AC3E}">
        <p14:creationId xmlns:p14="http://schemas.microsoft.com/office/powerpoint/2010/main" val="13798610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Forest Guidelines </a:t>
            </a:r>
            <a:r>
              <a:rPr lang="en-US" dirty="0"/>
              <a:t>…</a:t>
            </a:r>
          </a:p>
        </p:txBody>
      </p:sp>
      <p:sp>
        <p:nvSpPr>
          <p:cNvPr id="3" name="Content Placeholder 2"/>
          <p:cNvSpPr>
            <a:spLocks noGrp="1"/>
          </p:cNvSpPr>
          <p:nvPr>
            <p:ph idx="1"/>
          </p:nvPr>
        </p:nvSpPr>
        <p:spPr/>
        <p:txBody>
          <a:bodyPr>
            <a:normAutofit lnSpcReduction="10000"/>
          </a:bodyPr>
          <a:lstStyle/>
          <a:p>
            <a:r>
              <a:rPr lang="en-US" dirty="0"/>
              <a:t>Evaluated the effectiveness of current Forest Guidelines: Report proposes 11 measures for revision of the current Guidelines to make it more effective</a:t>
            </a:r>
          </a:p>
          <a:p>
            <a:r>
              <a:rPr lang="en-US" dirty="0"/>
              <a:t>Support to MOFE to develop NPV-based evaluation criteria, standard norms and templates to operationalize the cash compensation related article of the Guidelines (Article 9)</a:t>
            </a:r>
          </a:p>
        </p:txBody>
      </p:sp>
    </p:spTree>
    <p:extLst>
      <p:ext uri="{BB962C8B-B14F-4D97-AF65-F5344CB8AC3E}">
        <p14:creationId xmlns:p14="http://schemas.microsoft.com/office/powerpoint/2010/main" val="8999083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PA Guidelines</a:t>
            </a:r>
          </a:p>
        </p:txBody>
      </p:sp>
      <p:sp>
        <p:nvSpPr>
          <p:cNvPr id="3" name="Content Placeholder 2"/>
          <p:cNvSpPr>
            <a:spLocks noGrp="1"/>
          </p:cNvSpPr>
          <p:nvPr>
            <p:ph idx="1"/>
          </p:nvPr>
        </p:nvSpPr>
        <p:spPr/>
        <p:txBody>
          <a:bodyPr>
            <a:normAutofit lnSpcReduction="10000"/>
          </a:bodyPr>
          <a:lstStyle/>
          <a:p>
            <a:r>
              <a:rPr lang="en-US" dirty="0"/>
              <a:t>Support to DNPWC in drafting the Protected Area (Forest clearance and replacement) Guidelines. The new guidelines will incorporate the Net Present Value payment provision</a:t>
            </a:r>
          </a:p>
          <a:p>
            <a:r>
              <a:rPr lang="en-US" dirty="0"/>
              <a:t>Revised draft of PA Guidelines is under review by DNPWC</a:t>
            </a:r>
          </a:p>
          <a:p>
            <a:r>
              <a:rPr lang="en-US" dirty="0"/>
              <a:t>Learning of Study Tour to India being incorporated in the PA Guidelines</a:t>
            </a:r>
          </a:p>
          <a:p>
            <a:pPr marL="0" indent="0">
              <a:buNone/>
            </a:pPr>
            <a:endParaRPr lang="en-US" dirty="0"/>
          </a:p>
        </p:txBody>
      </p:sp>
    </p:spTree>
    <p:extLst>
      <p:ext uri="{BB962C8B-B14F-4D97-AF65-F5344CB8AC3E}">
        <p14:creationId xmlns:p14="http://schemas.microsoft.com/office/powerpoint/2010/main" val="3425152436"/>
      </p:ext>
    </p:extLst>
  </p:cSld>
  <p:clrMapOvr>
    <a:masterClrMapping/>
  </p:clrMapOvr>
</p:sld>
</file>

<file path=ppt/theme/theme1.xml><?xml version="1.0" encoding="utf-8"?>
<a:theme xmlns:a="http://schemas.openxmlformats.org/drawingml/2006/main" name="MP_PPT Presentation Template">
  <a:themeElements>
    <a:clrScheme name="RAP3">
      <a:dk1>
        <a:srgbClr val="002060"/>
      </a:dk1>
      <a:lt1>
        <a:sysClr val="window" lastClr="FFFFFF"/>
      </a:lt1>
      <a:dk2>
        <a:srgbClr val="1F497D"/>
      </a:dk2>
      <a:lt2>
        <a:srgbClr val="EEECE1"/>
      </a:lt2>
      <a:accent1>
        <a:srgbClr val="002060"/>
      </a:accent1>
      <a:accent2>
        <a:srgbClr val="0070C0"/>
      </a:accent2>
      <a:accent3>
        <a:srgbClr val="A5A5A5"/>
      </a:accent3>
      <a:accent4>
        <a:srgbClr val="00B0F0"/>
      </a:accent4>
      <a:accent5>
        <a:srgbClr val="FFCC66"/>
      </a:accent5>
      <a:accent6>
        <a:srgbClr val="33CC33"/>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MPXX_PowerPoint Presentation Template</Template>
  <TotalTime>580</TotalTime>
  <Words>877</Words>
  <Application>Microsoft Office PowerPoint</Application>
  <PresentationFormat>On-screen Show (4:3)</PresentationFormat>
  <Paragraphs>136</Paragraphs>
  <Slides>18</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18</vt:i4>
      </vt:variant>
    </vt:vector>
  </HeadingPairs>
  <TitlesOfParts>
    <vt:vector size="26" baseType="lpstr">
      <vt:lpstr>Arial</vt:lpstr>
      <vt:lpstr>Calibri</vt:lpstr>
      <vt:lpstr>Calibri Light</vt:lpstr>
      <vt:lpstr>Maiandra GD</vt:lpstr>
      <vt:lpstr>Times New Roman</vt:lpstr>
      <vt:lpstr>Wingdings</vt:lpstr>
      <vt:lpstr>MP_PPT Presentation Template</vt:lpstr>
      <vt:lpstr>Custom Design</vt:lpstr>
      <vt:lpstr>FOREST CLEARANCE AND REPLACEMENT IN BRIEF</vt:lpstr>
      <vt:lpstr>STRUCTURE</vt:lpstr>
      <vt:lpstr>  BOTTLENECK   </vt:lpstr>
      <vt:lpstr>APPIIC’s Support</vt:lpstr>
      <vt:lpstr>ARUN 3 and Upper Karnali</vt:lpstr>
      <vt:lpstr>STRATEGIES AND ACTIONS</vt:lpstr>
      <vt:lpstr>ACHIEVEMENTS</vt:lpstr>
      <vt:lpstr>Forest Guidelines …</vt:lpstr>
      <vt:lpstr>PA Guidelines</vt:lpstr>
      <vt:lpstr>DEVELOPER PAYS</vt:lpstr>
      <vt:lpstr> Suggested Mechanism</vt:lpstr>
      <vt:lpstr>National Plantation &amp; Forest Product Development Authority</vt:lpstr>
      <vt:lpstr>Authority: Forest Land Bank</vt:lpstr>
      <vt:lpstr>Heavy seedlings mortality</vt:lpstr>
      <vt:lpstr>CONSOLIDATING SUCCESS</vt:lpstr>
      <vt:lpstr>CONTEXT OF FEDERALISM</vt:lpstr>
      <vt:lpstr>APPIIC ROLE AT FEDERAL AND PROVINCE LEVELS</vt:lpstr>
      <vt:lpstr>Conclusion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Presentation</dc:title>
  <dc:creator>Raj Kumar Maharjan</dc:creator>
  <cp:lastModifiedBy>Uday Raj Sharma</cp:lastModifiedBy>
  <cp:revision>68</cp:revision>
  <dcterms:created xsi:type="dcterms:W3CDTF">2016-07-07T06:35:58Z</dcterms:created>
  <dcterms:modified xsi:type="dcterms:W3CDTF">2018-10-24T06:29:56Z</dcterms:modified>
</cp:coreProperties>
</file>